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5"/>
  </p:notesMasterIdLst>
  <p:sldIdLst>
    <p:sldId id="256" r:id="rId5"/>
    <p:sldId id="264" r:id="rId6"/>
    <p:sldId id="301" r:id="rId7"/>
    <p:sldId id="302" r:id="rId8"/>
    <p:sldId id="303" r:id="rId9"/>
    <p:sldId id="304" r:id="rId10"/>
    <p:sldId id="305" r:id="rId11"/>
    <p:sldId id="306" r:id="rId12"/>
    <p:sldId id="307" r:id="rId13"/>
    <p:sldId id="308" r:id="rId14"/>
    <p:sldId id="309" r:id="rId15"/>
    <p:sldId id="310" r:id="rId16"/>
    <p:sldId id="311" r:id="rId17"/>
    <p:sldId id="313" r:id="rId18"/>
    <p:sldId id="318" r:id="rId19"/>
    <p:sldId id="319" r:id="rId20"/>
    <p:sldId id="320" r:id="rId21"/>
    <p:sldId id="321" r:id="rId22"/>
    <p:sldId id="322" r:id="rId23"/>
    <p:sldId id="262" r:id="rId24"/>
  </p:sldIdLst>
  <p:sldSz cx="12192000" cy="6858000"/>
  <p:notesSz cx="6858000" cy="9144000"/>
  <p:embeddedFontLst>
    <p:embeddedFont>
      <p:font typeface="Calibri" panose="020F0502020204030204"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1" roundtripDataSignature="AMtx7mhDEGVw+lPcHaTD66o9bjm5XB2Fd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69" autoAdjust="0"/>
  </p:normalViewPr>
  <p:slideViewPr>
    <p:cSldViewPr snapToGrid="0">
      <p:cViewPr varScale="1">
        <p:scale>
          <a:sx n="104" d="100"/>
          <a:sy n="104" d="100"/>
        </p:scale>
        <p:origin x="75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slide" Target="slides/slide17.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41"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43"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6310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731517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735119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163340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252693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484245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880872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694497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636111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007966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30232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440467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867596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1651161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519217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286534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401308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GT"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FACF3-879F-7843-929C-9206A0D7ACC7}" type="slidenum">
              <a:rPr kumimoji="0" lang="es-GT"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s-GT"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577933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1"/>
        <p:cNvGrpSpPr/>
        <p:nvPr/>
      </p:nvGrpSpPr>
      <p:grpSpPr>
        <a:xfrm>
          <a:off x="0" y="0"/>
          <a:ext cx="0" cy="0"/>
          <a:chOff x="0" y="0"/>
          <a:chExt cx="0" cy="0"/>
        </a:xfrm>
      </p:grpSpPr>
      <p:sp>
        <p:nvSpPr>
          <p:cNvPr id="12" name="Google Shape;12;p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7"/>
        <p:cNvGrpSpPr/>
        <p:nvPr/>
      </p:nvGrpSpPr>
      <p:grpSpPr>
        <a:xfrm>
          <a:off x="0" y="0"/>
          <a:ext cx="0" cy="0"/>
          <a:chOff x="0" y="0"/>
          <a:chExt cx="0" cy="0"/>
        </a:xfrm>
      </p:grpSpPr>
      <p:sp>
        <p:nvSpPr>
          <p:cNvPr id="18" name="Google Shape;18;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3"/>
        <p:cNvGrpSpPr/>
        <p:nvPr/>
      </p:nvGrpSpPr>
      <p:grpSpPr>
        <a:xfrm>
          <a:off x="0" y="0"/>
          <a:ext cx="0" cy="0"/>
          <a:chOff x="0" y="0"/>
          <a:chExt cx="0" cy="0"/>
        </a:xfrm>
      </p:grpSpPr>
      <p:sp>
        <p:nvSpPr>
          <p:cNvPr id="24" name="Google Shape;24;p1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29"/>
        <p:cNvGrpSpPr/>
        <p:nvPr/>
      </p:nvGrpSpPr>
      <p:grpSpPr>
        <a:xfrm>
          <a:off x="0" y="0"/>
          <a:ext cx="0" cy="0"/>
          <a:chOff x="0" y="0"/>
          <a:chExt cx="0" cy="0"/>
        </a:xfrm>
      </p:grpSpPr>
      <p:sp>
        <p:nvSpPr>
          <p:cNvPr id="30" name="Google Shape;3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36"/>
        <p:cNvGrpSpPr/>
        <p:nvPr/>
      </p:nvGrpSpPr>
      <p:grpSpPr>
        <a:xfrm>
          <a:off x="0" y="0"/>
          <a:ext cx="0" cy="0"/>
          <a:chOff x="0" y="0"/>
          <a:chExt cx="0" cy="0"/>
        </a:xfrm>
      </p:grpSpPr>
      <p:sp>
        <p:nvSpPr>
          <p:cNvPr id="37" name="Google Shape;37;p1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5"/>
        <p:cNvGrpSpPr/>
        <p:nvPr/>
      </p:nvGrpSpPr>
      <p:grpSpPr>
        <a:xfrm>
          <a:off x="0" y="0"/>
          <a:ext cx="0" cy="0"/>
          <a:chOff x="0" y="0"/>
          <a:chExt cx="0" cy="0"/>
        </a:xfrm>
      </p:grpSpPr>
      <p:sp>
        <p:nvSpPr>
          <p:cNvPr id="46" name="Google Shape;46;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0"/>
        <p:cNvGrpSpPr/>
        <p:nvPr/>
      </p:nvGrpSpPr>
      <p:grpSpPr>
        <a:xfrm>
          <a:off x="0" y="0"/>
          <a:ext cx="0" cy="0"/>
          <a:chOff x="0" y="0"/>
          <a:chExt cx="0" cy="0"/>
        </a:xfrm>
      </p:grpSpPr>
      <p:sp>
        <p:nvSpPr>
          <p:cNvPr id="51" name="Google Shape;5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4"/>
        <p:cNvGrpSpPr/>
        <p:nvPr/>
      </p:nvGrpSpPr>
      <p:grpSpPr>
        <a:xfrm>
          <a:off x="0" y="0"/>
          <a:ext cx="0" cy="0"/>
          <a:chOff x="0" y="0"/>
          <a:chExt cx="0" cy="0"/>
        </a:xfrm>
      </p:grpSpPr>
      <p:sp>
        <p:nvSpPr>
          <p:cNvPr id="55" name="Google Shape;55;p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1"/>
        <p:cNvGrpSpPr/>
        <p:nvPr/>
      </p:nvGrpSpPr>
      <p:grpSpPr>
        <a:xfrm>
          <a:off x="0" y="0"/>
          <a:ext cx="0" cy="0"/>
          <a:chOff x="0" y="0"/>
          <a:chExt cx="0" cy="0"/>
        </a:xfrm>
      </p:grpSpPr>
      <p:sp>
        <p:nvSpPr>
          <p:cNvPr id="62" name="Google Shape;62;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7"/>
          <p:cNvSpPr>
            <a:spLocks noGrp="1"/>
          </p:cNvSpPr>
          <p:nvPr>
            <p:ph type="pic" idx="2"/>
          </p:nvPr>
        </p:nvSpPr>
        <p:spPr>
          <a:xfrm>
            <a:off x="5183188" y="987425"/>
            <a:ext cx="6172200" cy="4873625"/>
          </a:xfrm>
          <a:prstGeom prst="rect">
            <a:avLst/>
          </a:prstGeom>
          <a:noFill/>
          <a:ln>
            <a:noFill/>
          </a:ln>
        </p:spPr>
      </p:sp>
      <p:sp>
        <p:nvSpPr>
          <p:cNvPr id="64" name="Google Shape;64;p1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8"/>
        <p:cNvGrpSpPr/>
        <p:nvPr/>
      </p:nvGrpSpPr>
      <p:grpSpPr>
        <a:xfrm>
          <a:off x="0" y="0"/>
          <a:ext cx="0" cy="0"/>
          <a:chOff x="0" y="0"/>
          <a:chExt cx="0" cy="0"/>
        </a:xfrm>
      </p:grpSpPr>
      <p:sp>
        <p:nvSpPr>
          <p:cNvPr id="69" name="Google Shape;69;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4"/>
        <p:cNvGrpSpPr/>
        <p:nvPr/>
      </p:nvGrpSpPr>
      <p:grpSpPr>
        <a:xfrm>
          <a:off x="0" y="0"/>
          <a:ext cx="0" cy="0"/>
          <a:chOff x="0" y="0"/>
          <a:chExt cx="0" cy="0"/>
        </a:xfrm>
      </p:grpSpPr>
      <p:sp>
        <p:nvSpPr>
          <p:cNvPr id="75" name="Google Shape;75;p1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5573907" y="6228920"/>
            <a:ext cx="1044186" cy="449150"/>
          </a:xfrm>
          <a:prstGeom prst="roundRect">
            <a:avLst>
              <a:gd name="adj" fmla="val 8556"/>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85" name="Google Shape;85;p1"/>
          <p:cNvPicPr preferRelativeResize="0"/>
          <p:nvPr/>
        </p:nvPicPr>
        <p:blipFill rotWithShape="1">
          <a:blip r:embed="rId4">
            <a:alphaModFix/>
          </a:blip>
          <a:srcRect t="248" b="238"/>
          <a:stretch/>
        </p:blipFill>
        <p:spPr>
          <a:xfrm>
            <a:off x="5726838" y="6284612"/>
            <a:ext cx="746674" cy="32941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189608" y="1128840"/>
            <a:ext cx="10229757" cy="523220"/>
          </a:xfrm>
          <a:prstGeom prst="rect">
            <a:avLst/>
          </a:prstGeom>
          <a:noFill/>
        </p:spPr>
        <p:txBody>
          <a:bodyPr wrap="square" rtlCol="0">
            <a:spAutoFit/>
          </a:bodyPr>
          <a:lstStyle/>
          <a:p>
            <a:r>
              <a:rPr lang="es-GT" sz="2800" b="1" dirty="0">
                <a:latin typeface="Arial" panose="020B0604020202020204" pitchFamily="34" charset="0"/>
                <a:cs typeface="Arial" panose="020B0604020202020204" pitchFamily="34" charset="0"/>
              </a:rPr>
              <a:t>PRINCIPALES FUNCIONES</a:t>
            </a:r>
          </a:p>
        </p:txBody>
      </p:sp>
      <p:sp>
        <p:nvSpPr>
          <p:cNvPr id="14" name="CuadroTexto 13">
            <a:extLst>
              <a:ext uri="{FF2B5EF4-FFF2-40B4-BE49-F238E27FC236}">
                <a16:creationId xmlns:a16="http://schemas.microsoft.com/office/drawing/2014/main" id="{4F016888-31B0-6BD7-6BC2-F6A83F7A01D2}"/>
              </a:ext>
            </a:extLst>
          </p:cNvPr>
          <p:cNvSpPr txBox="1"/>
          <p:nvPr/>
        </p:nvSpPr>
        <p:spPr>
          <a:xfrm>
            <a:off x="905256" y="1908700"/>
            <a:ext cx="10514111" cy="4110484"/>
          </a:xfrm>
          <a:prstGeom prst="rect">
            <a:avLst/>
          </a:prstGeom>
          <a:noFill/>
        </p:spPr>
        <p:txBody>
          <a:bodyPr wrap="square" rtlCol="0">
            <a:spAutoFit/>
          </a:bodyPr>
          <a:lstStyle/>
          <a:p>
            <a:pPr marL="457200" lvl="5" algn="just"/>
            <a:r>
              <a:rPr lang="es-GT" sz="2400" dirty="0">
                <a:latin typeface="Arial" panose="020B0604020202020204" pitchFamily="34" charset="0"/>
                <a:cs typeface="Arial" panose="020B0604020202020204" pitchFamily="34" charset="0"/>
              </a:rPr>
              <a:t>De conformidad con las normas que regulan su funcionamiento, las </a:t>
            </a:r>
            <a:r>
              <a:rPr lang="es-GT" sz="2400" b="1" dirty="0">
                <a:solidFill>
                  <a:srgbClr val="2786C0"/>
                </a:solidFill>
                <a:latin typeface="Arial" panose="020B0604020202020204" pitchFamily="34" charset="0"/>
                <a:cs typeface="Arial" panose="020B0604020202020204" pitchFamily="34" charset="0"/>
              </a:rPr>
              <a:t>principales funciones </a:t>
            </a:r>
            <a:r>
              <a:rPr lang="es-GT" sz="2400" dirty="0">
                <a:latin typeface="Arial" panose="020B0604020202020204" pitchFamily="34" charset="0"/>
                <a:cs typeface="Arial" panose="020B0604020202020204" pitchFamily="34" charset="0"/>
              </a:rPr>
              <a:t>de la Secretaría Privada de la Presidencia son:</a:t>
            </a:r>
          </a:p>
          <a:p>
            <a:pPr marL="457200" lvl="5"/>
            <a:endParaRPr lang="es-GT" sz="2400" dirty="0">
              <a:latin typeface="Arial" panose="020B0604020202020204" pitchFamily="34" charset="0"/>
              <a:cs typeface="Arial" panose="020B0604020202020204" pitchFamily="34" charset="0"/>
            </a:endParaRPr>
          </a:p>
          <a:p>
            <a:pPr marL="742950" lvl="5" indent="-285750" algn="just">
              <a:lnSpc>
                <a:spcPct val="150000"/>
              </a:lnSpc>
              <a:buFont typeface="Arial" panose="020B0604020202020204" pitchFamily="34" charset="0"/>
              <a:buChar char="•"/>
            </a:pPr>
            <a:r>
              <a:rPr lang="es-GT" sz="1600" dirty="0">
                <a:solidFill>
                  <a:schemeClr val="tx1"/>
                </a:solidFill>
                <a:latin typeface="Times New Roman" panose="02020603050405020304" pitchFamily="18" charset="0"/>
                <a:cs typeface="Times New Roman" panose="02020603050405020304" pitchFamily="18" charset="0"/>
              </a:rPr>
              <a:t>Atender los asuntos de carácter privado del Presidente de la República </a:t>
            </a:r>
          </a:p>
          <a:p>
            <a:pPr marL="742950" lvl="5" indent="-285750" algn="just">
              <a:lnSpc>
                <a:spcPct val="150000"/>
              </a:lnSpc>
              <a:buFont typeface="Arial" panose="020B0604020202020204" pitchFamily="34" charset="0"/>
              <a:buChar char="•"/>
            </a:pPr>
            <a:r>
              <a:rPr lang="es-GT" sz="1600" dirty="0">
                <a:solidFill>
                  <a:schemeClr val="tx1"/>
                </a:solidFill>
                <a:latin typeface="Times New Roman" panose="02020603050405020304" pitchFamily="18" charset="0"/>
                <a:cs typeface="Times New Roman" panose="02020603050405020304" pitchFamily="18" charset="0"/>
              </a:rPr>
              <a:t>Llevar el registro y control de las audiencias e invitaciones del Presidente de la República </a:t>
            </a:r>
          </a:p>
          <a:p>
            <a:pPr marL="742950" lvl="5" indent="-285750" algn="just">
              <a:lnSpc>
                <a:spcPct val="150000"/>
              </a:lnSpc>
              <a:buFont typeface="Arial" panose="020B0604020202020204" pitchFamily="34" charset="0"/>
              <a:buChar char="•"/>
            </a:pPr>
            <a:r>
              <a:rPr lang="es-GT" sz="1600" dirty="0">
                <a:solidFill>
                  <a:schemeClr val="tx1"/>
                </a:solidFill>
                <a:latin typeface="Times New Roman" panose="02020603050405020304" pitchFamily="18" charset="0"/>
                <a:cs typeface="Times New Roman" panose="02020603050405020304" pitchFamily="18" charset="0"/>
              </a:rPr>
              <a:t>Atender el despacho en asuntos que se dirijan al Presidente de la República </a:t>
            </a:r>
          </a:p>
          <a:p>
            <a:pPr marL="742950" lvl="5" indent="-285750" algn="just">
              <a:lnSpc>
                <a:spcPct val="150000"/>
              </a:lnSpc>
              <a:buFont typeface="Arial" panose="020B0604020202020204" pitchFamily="34" charset="0"/>
              <a:buChar char="•"/>
            </a:pPr>
            <a:r>
              <a:rPr lang="es-GT" sz="1600" dirty="0">
                <a:solidFill>
                  <a:schemeClr val="tx1"/>
                </a:solidFill>
                <a:latin typeface="Times New Roman" panose="02020603050405020304" pitchFamily="18" charset="0"/>
                <a:cs typeface="Times New Roman" panose="02020603050405020304" pitchFamily="18" charset="0"/>
              </a:rPr>
              <a:t>Apoyar la gestión o trámite de los asuntos que se sometan a su consideración, orientándolos conforme a su naturaleza hacia los distintos despachos ministeriales, o en su caso, a las dependencias del Estado a que corresponden estos asuntos.</a:t>
            </a:r>
          </a:p>
          <a:p>
            <a:pPr marL="742950" lvl="5" indent="-285750" algn="just">
              <a:lnSpc>
                <a:spcPct val="150000"/>
              </a:lnSpc>
              <a:buFont typeface="Arial" panose="020B0604020202020204" pitchFamily="34" charset="0"/>
              <a:buChar char="•"/>
            </a:pPr>
            <a:r>
              <a:rPr lang="es-GT" sz="1600" dirty="0">
                <a:solidFill>
                  <a:schemeClr val="tx1"/>
                </a:solidFill>
                <a:latin typeface="Times New Roman" panose="02020603050405020304" pitchFamily="18" charset="0"/>
                <a:cs typeface="Times New Roman" panose="02020603050405020304" pitchFamily="18" charset="0"/>
              </a:rPr>
              <a:t>Brindar atención a los planteamientos que se les presentan en forma individual.</a:t>
            </a:r>
          </a:p>
          <a:p>
            <a:pPr marL="742950" lvl="5" indent="-285750" algn="just">
              <a:lnSpc>
                <a:spcPct val="150000"/>
              </a:lnSpc>
              <a:buFont typeface="Arial" panose="020B0604020202020204" pitchFamily="34" charset="0"/>
              <a:buChar char="•"/>
            </a:pPr>
            <a:r>
              <a:rPr lang="es-GT" sz="1600" dirty="0">
                <a:solidFill>
                  <a:schemeClr val="tx1"/>
                </a:solidFill>
                <a:latin typeface="Times New Roman" panose="02020603050405020304" pitchFamily="18" charset="0"/>
                <a:cs typeface="Times New Roman" panose="02020603050405020304" pitchFamily="18" charset="0"/>
              </a:rPr>
              <a:t>Atender los asuntos y relaciones políticas que le encomiende el Presidente de la República. </a:t>
            </a:r>
            <a:endParaRPr lang="es-GT" sz="2400" dirty="0">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2FE6C143-8473-494B-2794-7DEFDB1347B2}"/>
              </a:ext>
            </a:extLst>
          </p:cNvPr>
          <p:cNvPicPr>
            <a:picLocks noChangeAspect="1"/>
          </p:cNvPicPr>
          <p:nvPr/>
        </p:nvPicPr>
        <p:blipFill>
          <a:blip r:embed="rId3"/>
          <a:stretch>
            <a:fillRect/>
          </a:stretch>
        </p:blipFill>
        <p:spPr>
          <a:xfrm>
            <a:off x="7296911" y="304333"/>
            <a:ext cx="4605129" cy="658983"/>
          </a:xfrm>
          <a:prstGeom prst="rect">
            <a:avLst/>
          </a:prstGeom>
        </p:spPr>
      </p:pic>
    </p:spTree>
    <p:extLst>
      <p:ext uri="{BB962C8B-B14F-4D97-AF65-F5344CB8AC3E}">
        <p14:creationId xmlns:p14="http://schemas.microsoft.com/office/powerpoint/2010/main" val="1622892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723975" y="1385480"/>
            <a:ext cx="9969622" cy="523220"/>
          </a:xfrm>
          <a:prstGeom prst="rect">
            <a:avLst/>
          </a:prstGeom>
          <a:noFill/>
        </p:spPr>
        <p:txBody>
          <a:bodyPr wrap="square" rtlCol="0">
            <a:spAutoFit/>
          </a:bodyPr>
          <a:lstStyle/>
          <a:p>
            <a:pPr lvl="0" algn="just"/>
            <a:r>
              <a:rPr kumimoji="0" lang="es-GT" sz="28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PRINCIPALES </a:t>
            </a:r>
            <a:r>
              <a:rPr lang="es-GT" sz="2800" b="1" dirty="0">
                <a:latin typeface="Arial" panose="020B0604020202020204" pitchFamily="34" charset="0"/>
                <a:cs typeface="Arial" panose="020B0604020202020204" pitchFamily="34" charset="0"/>
              </a:rPr>
              <a:t>OBJETIVOS</a:t>
            </a:r>
            <a:endParaRPr kumimoji="0" lang="es-GT" sz="28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14" name="CuadroTexto 13">
            <a:extLst>
              <a:ext uri="{FF2B5EF4-FFF2-40B4-BE49-F238E27FC236}">
                <a16:creationId xmlns:a16="http://schemas.microsoft.com/office/drawing/2014/main" id="{4F016888-31B0-6BD7-6BC2-F6A83F7A01D2}"/>
              </a:ext>
            </a:extLst>
          </p:cNvPr>
          <p:cNvSpPr txBox="1"/>
          <p:nvPr/>
        </p:nvSpPr>
        <p:spPr>
          <a:xfrm>
            <a:off x="390616" y="1908700"/>
            <a:ext cx="10940249" cy="4640501"/>
          </a:xfrm>
          <a:prstGeom prst="rect">
            <a:avLst/>
          </a:prstGeom>
          <a:noFill/>
        </p:spPr>
        <p:txBody>
          <a:bodyPr wrap="square" rtlCol="0">
            <a:spAutoFit/>
          </a:bodyPr>
          <a:lstStyle/>
          <a:p>
            <a:pPr marL="457200" lvl="1"/>
            <a:endParaRPr lang="es-GT" sz="2400" dirty="0">
              <a:latin typeface="Arial" panose="020B0604020202020204" pitchFamily="34" charset="0"/>
              <a:cs typeface="Arial" panose="020B0604020202020204" pitchFamily="34" charset="0"/>
            </a:endParaRPr>
          </a:p>
          <a:p>
            <a:pPr marL="457200" lvl="1" algn="just"/>
            <a:r>
              <a:rPr lang="es-GT" sz="2400" dirty="0">
                <a:latin typeface="Arial" panose="020B0604020202020204" pitchFamily="34" charset="0"/>
                <a:cs typeface="Arial" panose="020B0604020202020204" pitchFamily="34" charset="0"/>
              </a:rPr>
              <a:t>Para el cumplimiento de sus funciones y satisfacer las necesidades de la población, la Secretaría Privada de la Presidencia debe cumplir con el siguiente </a:t>
            </a:r>
            <a:r>
              <a:rPr lang="es-GT" sz="2400" b="1" dirty="0">
                <a:solidFill>
                  <a:srgbClr val="2786C0"/>
                </a:solidFill>
                <a:latin typeface="Arial" panose="020B0604020202020204" pitchFamily="34" charset="0"/>
                <a:cs typeface="Arial" panose="020B0604020202020204" pitchFamily="34" charset="0"/>
              </a:rPr>
              <a:t>objetivo:</a:t>
            </a:r>
            <a:endParaRPr lang="es-GT" sz="2400" dirty="0">
              <a:latin typeface="Arial" panose="020B0604020202020204" pitchFamily="34" charset="0"/>
              <a:cs typeface="Arial" panose="020B0604020202020204" pitchFamily="34" charset="0"/>
            </a:endParaRPr>
          </a:p>
          <a:p>
            <a:pPr marL="457200" lvl="1"/>
            <a:endParaRPr lang="es-GT" sz="2400" dirty="0">
              <a:latin typeface="Arial" panose="020B0604020202020204" pitchFamily="34" charset="0"/>
              <a:cs typeface="Arial" panose="020B0604020202020204" pitchFamily="34" charset="0"/>
            </a:endParaRPr>
          </a:p>
          <a:p>
            <a:pPr marL="457200" lvl="5" algn="just">
              <a:lnSpc>
                <a:spcPct val="150000"/>
              </a:lnSpc>
              <a:buClr>
                <a:srgbClr val="4472C4"/>
              </a:buClr>
              <a:defRPr/>
            </a:pPr>
            <a:r>
              <a:rPr lang="es-GT" sz="2400" dirty="0">
                <a:latin typeface="Times New Roman" panose="02020603050405020304" pitchFamily="18" charset="0"/>
                <a:cs typeface="Times New Roman" panose="02020603050405020304" pitchFamily="18" charset="0"/>
              </a:rPr>
              <a:t>El objetivo principal de la Secretaría Privada de la Presidencia, es servir de enlace en los asuntos que se dirijan al Presidente de la República de Guatemala, orientándolos conforme a su naturaleza, hacia distintas dependencias del Estado, cuya competencia les permite conocer los mismos. </a:t>
            </a:r>
          </a:p>
          <a:p>
            <a:pPr marL="0" marR="0" lvl="8" indent="0" algn="l" defTabSz="914400" rtl="0" eaLnBrk="1" fontAlgn="auto" latinLnBrk="0" hangingPunct="1">
              <a:lnSpc>
                <a:spcPct val="150000"/>
              </a:lnSpc>
              <a:spcBef>
                <a:spcPts val="0"/>
              </a:spcBef>
              <a:spcAft>
                <a:spcPts val="0"/>
              </a:spcAft>
              <a:buClr>
                <a:srgbClr val="0070C0"/>
              </a:buClr>
              <a:buSzTx/>
              <a:buFont typeface="Arial"/>
              <a:buNone/>
              <a:tabLst/>
              <a:defRPr/>
            </a:pPr>
            <a:endParaRPr kumimoji="0" lang="es-GT" sz="2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pic>
        <p:nvPicPr>
          <p:cNvPr id="2" name="Imagen 1">
            <a:extLst>
              <a:ext uri="{FF2B5EF4-FFF2-40B4-BE49-F238E27FC236}">
                <a16:creationId xmlns:a16="http://schemas.microsoft.com/office/drawing/2014/main" id="{587AC348-31EE-FD6B-21D5-3ABD85A3841D}"/>
              </a:ext>
            </a:extLst>
          </p:cNvPr>
          <p:cNvPicPr>
            <a:picLocks noChangeAspect="1"/>
          </p:cNvPicPr>
          <p:nvPr/>
        </p:nvPicPr>
        <p:blipFill>
          <a:blip r:embed="rId3"/>
          <a:stretch>
            <a:fillRect/>
          </a:stretch>
        </p:blipFill>
        <p:spPr>
          <a:xfrm>
            <a:off x="7296911" y="304333"/>
            <a:ext cx="4605129" cy="658983"/>
          </a:xfrm>
          <a:prstGeom prst="rect">
            <a:avLst/>
          </a:prstGeom>
        </p:spPr>
      </p:pic>
    </p:spTree>
    <p:extLst>
      <p:ext uri="{BB962C8B-B14F-4D97-AF65-F5344CB8AC3E}">
        <p14:creationId xmlns:p14="http://schemas.microsoft.com/office/powerpoint/2010/main" val="2681300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861134" y="1128840"/>
            <a:ext cx="10706025" cy="954107"/>
          </a:xfrm>
          <a:prstGeom prst="rect">
            <a:avLst/>
          </a:prstGeom>
          <a:noFill/>
        </p:spPr>
        <p:txBody>
          <a:bodyPr wrap="square" rtlCol="0">
            <a:spAutoFit/>
          </a:bodyPr>
          <a:lstStyle/>
          <a:p>
            <a:pPr lvl="0" algn="just"/>
            <a:r>
              <a:rPr lang="es-GT" sz="2800" b="1" dirty="0">
                <a:latin typeface="Arial" panose="020B0604020202020204" pitchFamily="34" charset="0"/>
                <a:cs typeface="Arial" panose="020B0604020202020204" pitchFamily="34" charset="0"/>
              </a:rPr>
              <a:t>CIFRAS GENERALES DEL PRESUPUESTO AL SEGUNDO CUATRIMESTRE 2023</a:t>
            </a:r>
            <a:endParaRPr kumimoji="0" lang="es-GT" sz="28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4" name="Marcador de contenido 6">
            <a:extLst>
              <a:ext uri="{FF2B5EF4-FFF2-40B4-BE49-F238E27FC236}">
                <a16:creationId xmlns:a16="http://schemas.microsoft.com/office/drawing/2014/main" id="{DE1E81AB-5FA8-4BD2-B982-A83C68EE5C08}"/>
              </a:ext>
            </a:extLst>
          </p:cNvPr>
          <p:cNvSpPr txBox="1">
            <a:spLocks/>
          </p:cNvSpPr>
          <p:nvPr/>
        </p:nvSpPr>
        <p:spPr>
          <a:xfrm>
            <a:off x="818605" y="2082946"/>
            <a:ext cx="4585065" cy="4353485"/>
          </a:xfrm>
          <a:prstGeom prst="rect">
            <a:avLst/>
          </a:prstGeom>
          <a:noFill/>
          <a:ln>
            <a:noFill/>
          </a:ln>
        </p:spPr>
        <p:txBody>
          <a:bodyPr spcFirstLastPara="1" wrap="square" lIns="91425" tIns="45700" rIns="91425" bIns="45700"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dirty="0">
                <a:latin typeface="Arial" panose="020B0604020202020204" pitchFamily="34" charset="0"/>
                <a:cs typeface="Arial" panose="020B0604020202020204" pitchFamily="34" charset="0"/>
              </a:rPr>
              <a:t>Presupuesto vigente </a:t>
            </a:r>
            <a:r>
              <a:rPr lang="es-GT" b="1" dirty="0">
                <a:latin typeface="Arial" panose="020B0604020202020204" pitchFamily="34" charset="0"/>
                <a:cs typeface="Arial" panose="020B0604020202020204" pitchFamily="34" charset="0"/>
              </a:rPr>
              <a:t>total:</a:t>
            </a:r>
          </a:p>
          <a:p>
            <a:pPr marL="457200" lvl="1"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b="1" dirty="0">
                <a:latin typeface="Arial" panose="020B0604020202020204" pitchFamily="34" charset="0"/>
                <a:cs typeface="Arial" panose="020B0604020202020204" pitchFamily="34" charset="0"/>
              </a:rPr>
              <a:t> </a:t>
            </a:r>
          </a:p>
          <a:p>
            <a:pPr marL="457200" lvl="1" indent="0">
              <a:buFont typeface="Arial"/>
              <a:buNone/>
            </a:pPr>
            <a:endParaRPr lang="es-GT" dirty="0">
              <a:latin typeface="Arial" panose="020B0604020202020204" pitchFamily="34" charset="0"/>
              <a:cs typeface="Arial" panose="020B0604020202020204" pitchFamily="34" charset="0"/>
            </a:endParaRPr>
          </a:p>
          <a:p>
            <a:pPr marL="457200" lvl="1" indent="0">
              <a:buFont typeface="Arial"/>
              <a:buNone/>
            </a:pPr>
            <a:r>
              <a:rPr lang="es-GT" dirty="0">
                <a:latin typeface="Arial" panose="020B0604020202020204" pitchFamily="34" charset="0"/>
                <a:cs typeface="Arial" panose="020B0604020202020204" pitchFamily="34" charset="0"/>
              </a:rPr>
              <a:t>Presupuesto </a:t>
            </a:r>
            <a:r>
              <a:rPr lang="es-GT" b="1" dirty="0">
                <a:latin typeface="Arial" panose="020B0604020202020204" pitchFamily="34" charset="0"/>
                <a:cs typeface="Arial" panose="020B0604020202020204" pitchFamily="34" charset="0"/>
              </a:rPr>
              <a:t>ejecutado</a:t>
            </a:r>
            <a:r>
              <a:rPr lang="es-GT" dirty="0">
                <a:latin typeface="Arial" panose="020B0604020202020204" pitchFamily="34" charset="0"/>
                <a:cs typeface="Arial" panose="020B0604020202020204" pitchFamily="34" charset="0"/>
              </a:rPr>
              <a:t> (utilizado):</a:t>
            </a:r>
            <a:br>
              <a:rPr lang="es-GT" dirty="0">
                <a:latin typeface="Arial" panose="020B0604020202020204" pitchFamily="34" charset="0"/>
                <a:cs typeface="Arial" panose="020B0604020202020204" pitchFamily="34" charset="0"/>
              </a:rPr>
            </a:br>
            <a:endParaRPr lang="es-GT" dirty="0">
              <a:latin typeface="Arial" panose="020B0604020202020204" pitchFamily="34" charset="0"/>
              <a:cs typeface="Arial" panose="020B0604020202020204" pitchFamily="34" charset="0"/>
            </a:endParaRPr>
          </a:p>
          <a:p>
            <a:pPr marL="457200" lvl="1" indent="0">
              <a:buFont typeface="Arial"/>
              <a:buNone/>
            </a:pPr>
            <a:endParaRPr lang="es-GT" dirty="0">
              <a:latin typeface="Arial" panose="020B0604020202020204" pitchFamily="34" charset="0"/>
              <a:cs typeface="Arial" panose="020B0604020202020204" pitchFamily="34" charset="0"/>
            </a:endParaRPr>
          </a:p>
          <a:p>
            <a:pPr marL="457200" lvl="1" indent="0">
              <a:buFont typeface="Arial"/>
              <a:buNone/>
            </a:pPr>
            <a:endParaRPr lang="es-GT" dirty="0">
              <a:latin typeface="Arial" panose="020B0604020202020204" pitchFamily="34" charset="0"/>
              <a:cs typeface="Arial" panose="020B0604020202020204" pitchFamily="34" charset="0"/>
            </a:endParaRPr>
          </a:p>
          <a:p>
            <a:pPr marL="457200" lvl="1" indent="0">
              <a:buFont typeface="Arial"/>
              <a:buNone/>
            </a:pPr>
            <a:r>
              <a:rPr lang="es-GT" b="1" dirty="0">
                <a:latin typeface="Arial" panose="020B0604020202020204" pitchFamily="34" charset="0"/>
                <a:cs typeface="Arial" panose="020B0604020202020204" pitchFamily="34" charset="0"/>
              </a:rPr>
              <a:t>Saldo:</a:t>
            </a:r>
            <a:br>
              <a:rPr lang="es-GT" dirty="0">
                <a:latin typeface="Arial" panose="020B0604020202020204" pitchFamily="34" charset="0"/>
                <a:cs typeface="Arial" panose="020B0604020202020204" pitchFamily="34" charset="0"/>
              </a:rPr>
            </a:br>
            <a:endParaRPr lang="es-GT" sz="4000" b="1" dirty="0">
              <a:solidFill>
                <a:srgbClr val="0070C0"/>
              </a:solidFill>
              <a:latin typeface="Arial" panose="020B0604020202020204" pitchFamily="34" charset="0"/>
              <a:cs typeface="Arial" panose="020B0604020202020204" pitchFamily="34" charset="0"/>
            </a:endParaRPr>
          </a:p>
          <a:p>
            <a:pPr lvl="1"/>
            <a:endParaRPr lang="es-GT" dirty="0">
              <a:latin typeface="Arial" panose="020B0604020202020204" pitchFamily="34" charset="0"/>
              <a:cs typeface="Arial" panose="020B0604020202020204" pitchFamily="34" charset="0"/>
            </a:endParaRPr>
          </a:p>
        </p:txBody>
      </p:sp>
      <p:sp>
        <p:nvSpPr>
          <p:cNvPr id="5" name="Marcador de contenido 6">
            <a:extLst>
              <a:ext uri="{FF2B5EF4-FFF2-40B4-BE49-F238E27FC236}">
                <a16:creationId xmlns:a16="http://schemas.microsoft.com/office/drawing/2014/main" id="{A7FF1A2F-745D-4743-A6A2-84A34EECD569}"/>
              </a:ext>
            </a:extLst>
          </p:cNvPr>
          <p:cNvSpPr txBox="1">
            <a:spLocks/>
          </p:cNvSpPr>
          <p:nvPr/>
        </p:nvSpPr>
        <p:spPr>
          <a:xfrm>
            <a:off x="4727229" y="1979719"/>
            <a:ext cx="5969726" cy="43534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Arial" panose="020B0604020202020204" pitchFamily="34" charset="0"/>
              <a:cs typeface="Arial" panose="020B0604020202020204" pitchFamily="34" charset="0"/>
            </a:endParaRPr>
          </a:p>
          <a:p>
            <a:pPr marL="457200" lvl="1" indent="0" algn="r">
              <a:buNone/>
            </a:pPr>
            <a:r>
              <a:rPr lang="es-GT" sz="4500" b="1" dirty="0">
                <a:solidFill>
                  <a:srgbClr val="0070C0"/>
                </a:solidFill>
                <a:latin typeface="Arial" panose="020B0604020202020204" pitchFamily="34" charset="0"/>
                <a:cs typeface="Arial" panose="020B0604020202020204" pitchFamily="34" charset="0"/>
              </a:rPr>
              <a:t>Q. 15,500,000.00</a:t>
            </a:r>
          </a:p>
          <a:p>
            <a:pPr marL="457200" lvl="1" indent="0" algn="r">
              <a:buNone/>
            </a:pPr>
            <a:endParaRPr lang="es-GT" sz="4500" b="1" dirty="0">
              <a:solidFill>
                <a:srgbClr val="0070C0"/>
              </a:solidFill>
              <a:latin typeface="Arial" panose="020B0604020202020204" pitchFamily="34" charset="0"/>
              <a:cs typeface="Arial" panose="020B0604020202020204" pitchFamily="34" charset="0"/>
            </a:endParaRPr>
          </a:p>
          <a:p>
            <a:pPr marL="457200" lvl="1" indent="0" algn="r">
              <a:buNone/>
            </a:pPr>
            <a:r>
              <a:rPr lang="es-GT" sz="4500" b="1" dirty="0">
                <a:solidFill>
                  <a:srgbClr val="0070C0"/>
                </a:solidFill>
                <a:latin typeface="Arial" panose="020B0604020202020204" pitchFamily="34" charset="0"/>
                <a:cs typeface="Arial" panose="020B0604020202020204" pitchFamily="34" charset="0"/>
              </a:rPr>
              <a:t>Q.  9,181,004.70</a:t>
            </a:r>
          </a:p>
          <a:p>
            <a:pPr marL="457200" lvl="1" indent="0" algn="r">
              <a:buNone/>
            </a:pPr>
            <a:endParaRPr lang="es-GT" sz="6000" b="1" dirty="0">
              <a:solidFill>
                <a:srgbClr val="0070C0"/>
              </a:solidFill>
              <a:latin typeface="Arial" panose="020B0604020202020204" pitchFamily="34" charset="0"/>
              <a:cs typeface="Arial" panose="020B0604020202020204" pitchFamily="34" charset="0"/>
            </a:endParaRPr>
          </a:p>
          <a:p>
            <a:pPr marL="457200" lvl="1" indent="0" algn="r">
              <a:buNone/>
            </a:pPr>
            <a:r>
              <a:rPr lang="es-GT" sz="4500" b="1" dirty="0">
                <a:solidFill>
                  <a:srgbClr val="0070C0"/>
                </a:solidFill>
                <a:latin typeface="Arial" panose="020B0604020202020204" pitchFamily="34" charset="0"/>
                <a:cs typeface="Arial" panose="020B0604020202020204" pitchFamily="34" charset="0"/>
              </a:rPr>
              <a:t>Q.  6,318,995.30</a:t>
            </a:r>
          </a:p>
          <a:p>
            <a:pPr marL="457200" lvl="1" indent="0" algn="r">
              <a:buNone/>
            </a:pPr>
            <a:endParaRPr lang="es-GT" sz="4500" b="1" dirty="0">
              <a:solidFill>
                <a:srgbClr val="0070C0"/>
              </a:solidFill>
              <a:latin typeface="Arial" panose="020B0604020202020204" pitchFamily="34" charset="0"/>
              <a:cs typeface="Arial" panose="020B0604020202020204" pitchFamily="34" charset="0"/>
            </a:endParaRP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622F5F14-C105-9517-16FE-EC4B0C2CFEE8}"/>
              </a:ext>
            </a:extLst>
          </p:cNvPr>
          <p:cNvPicPr>
            <a:picLocks noChangeAspect="1"/>
          </p:cNvPicPr>
          <p:nvPr/>
        </p:nvPicPr>
        <p:blipFill>
          <a:blip r:embed="rId3"/>
          <a:stretch>
            <a:fillRect/>
          </a:stretch>
        </p:blipFill>
        <p:spPr>
          <a:xfrm>
            <a:off x="7296911" y="304333"/>
            <a:ext cx="4605129" cy="658983"/>
          </a:xfrm>
          <a:prstGeom prst="rect">
            <a:avLst/>
          </a:prstGeom>
        </p:spPr>
      </p:pic>
    </p:spTree>
    <p:extLst>
      <p:ext uri="{BB962C8B-B14F-4D97-AF65-F5344CB8AC3E}">
        <p14:creationId xmlns:p14="http://schemas.microsoft.com/office/powerpoint/2010/main" val="1632026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861134" y="1128840"/>
            <a:ext cx="10751745" cy="95410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8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CIFRAS GENERALES DEL PRESUPUESTO AL SEGUNDO CUATRIMESTRE 2023</a:t>
            </a:r>
          </a:p>
        </p:txBody>
      </p:sp>
      <p:sp>
        <p:nvSpPr>
          <p:cNvPr id="6" name="Marcador de contenido 6">
            <a:extLst>
              <a:ext uri="{FF2B5EF4-FFF2-40B4-BE49-F238E27FC236}">
                <a16:creationId xmlns:a16="http://schemas.microsoft.com/office/drawing/2014/main" id="{F066F35B-9658-4B7D-96EB-FD60AE0B6C89}"/>
              </a:ext>
            </a:extLst>
          </p:cNvPr>
          <p:cNvSpPr txBox="1">
            <a:spLocks/>
          </p:cNvSpPr>
          <p:nvPr/>
        </p:nvSpPr>
        <p:spPr>
          <a:xfrm>
            <a:off x="3284093" y="2266159"/>
            <a:ext cx="4585065" cy="1445424"/>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sz="3000" b="1" dirty="0">
                <a:latin typeface="Arial" panose="020B0604020202020204" pitchFamily="34" charset="0"/>
                <a:cs typeface="Arial" panose="020B0604020202020204" pitchFamily="34" charset="0"/>
              </a:rPr>
              <a:t>Porcentaje de ejecución</a:t>
            </a:r>
            <a:r>
              <a:rPr lang="es-GT" sz="2600" b="1" dirty="0">
                <a:latin typeface="Arial" panose="020B0604020202020204" pitchFamily="34" charset="0"/>
                <a:cs typeface="Arial" panose="020B0604020202020204" pitchFamily="34" charset="0"/>
              </a:rPr>
              <a:t>:</a:t>
            </a:r>
          </a:p>
          <a:p>
            <a:pPr marL="457200" lvl="1"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b="1" dirty="0">
                <a:latin typeface="Arial" panose="020B0604020202020204" pitchFamily="34" charset="0"/>
                <a:cs typeface="Arial" panose="020B0604020202020204" pitchFamily="34" charset="0"/>
              </a:rPr>
              <a:t> </a:t>
            </a:r>
          </a:p>
          <a:p>
            <a:pPr lvl="1"/>
            <a:endParaRPr lang="es-GT" dirty="0">
              <a:latin typeface="Arial" panose="020B0604020202020204" pitchFamily="34" charset="0"/>
              <a:cs typeface="Arial" panose="020B0604020202020204" pitchFamily="34" charset="0"/>
            </a:endParaRPr>
          </a:p>
        </p:txBody>
      </p:sp>
      <p:sp>
        <p:nvSpPr>
          <p:cNvPr id="7" name="Marcador de contenido 6">
            <a:extLst>
              <a:ext uri="{FF2B5EF4-FFF2-40B4-BE49-F238E27FC236}">
                <a16:creationId xmlns:a16="http://schemas.microsoft.com/office/drawing/2014/main" id="{52FE8DD1-C7DD-44D2-9EEA-6623843B6E8D}"/>
              </a:ext>
            </a:extLst>
          </p:cNvPr>
          <p:cNvSpPr txBox="1">
            <a:spLocks/>
          </p:cNvSpPr>
          <p:nvPr/>
        </p:nvSpPr>
        <p:spPr>
          <a:xfrm>
            <a:off x="3557168" y="3888137"/>
            <a:ext cx="3287515" cy="19840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Arial" panose="020B0604020202020204" pitchFamily="34" charset="0"/>
              <a:cs typeface="Arial" panose="020B0604020202020204" pitchFamily="34" charset="0"/>
            </a:endParaRPr>
          </a:p>
          <a:p>
            <a:pPr marL="457200" lvl="1" indent="0" algn="r">
              <a:buNone/>
            </a:pPr>
            <a:r>
              <a:rPr lang="es-GT" sz="5000" b="1" dirty="0">
                <a:solidFill>
                  <a:srgbClr val="FF0000"/>
                </a:solidFill>
                <a:latin typeface="Arial" panose="020B0604020202020204" pitchFamily="34" charset="0"/>
                <a:cs typeface="Arial" panose="020B0604020202020204" pitchFamily="34" charset="0"/>
              </a:rPr>
              <a:t>59.23%</a:t>
            </a: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403C25D7-2527-7438-BE4D-1A3FD6735E28}"/>
              </a:ext>
            </a:extLst>
          </p:cNvPr>
          <p:cNvPicPr>
            <a:picLocks noChangeAspect="1"/>
          </p:cNvPicPr>
          <p:nvPr/>
        </p:nvPicPr>
        <p:blipFill>
          <a:blip r:embed="rId3"/>
          <a:stretch>
            <a:fillRect/>
          </a:stretch>
        </p:blipFill>
        <p:spPr>
          <a:xfrm>
            <a:off x="7296911" y="304333"/>
            <a:ext cx="4605129" cy="658983"/>
          </a:xfrm>
          <a:prstGeom prst="rect">
            <a:avLst/>
          </a:prstGeom>
        </p:spPr>
      </p:pic>
    </p:spTree>
    <p:extLst>
      <p:ext uri="{BB962C8B-B14F-4D97-AF65-F5344CB8AC3E}">
        <p14:creationId xmlns:p14="http://schemas.microsoft.com/office/powerpoint/2010/main" val="4039888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505149" y="1228781"/>
            <a:ext cx="10377995" cy="492443"/>
          </a:xfrm>
          <a:prstGeom prst="rect">
            <a:avLst/>
          </a:prstGeom>
          <a:noFill/>
        </p:spPr>
        <p:txBody>
          <a:bodyPr wrap="square" rtlCol="0">
            <a:spAutoFit/>
          </a:bodyPr>
          <a:lstStyle/>
          <a:p>
            <a:pPr lvl="0"/>
            <a:r>
              <a:rPr lang="es-GT" sz="2600" dirty="0">
                <a:latin typeface="Arial" panose="020B0604020202020204" pitchFamily="34" charset="0"/>
                <a:cs typeface="Arial" panose="020B0604020202020204" pitchFamily="34" charset="0"/>
              </a:rPr>
              <a:t>¿</a:t>
            </a:r>
            <a:r>
              <a:rPr lang="es-GT" sz="2600" b="1" dirty="0">
                <a:latin typeface="Arial" panose="020B0604020202020204" pitchFamily="34" charset="0"/>
                <a:cs typeface="Arial" panose="020B0604020202020204" pitchFamily="34" charset="0"/>
              </a:rPr>
              <a:t>EN QUÉ  SE UTILIZA EL PRESUPUESTO?</a:t>
            </a:r>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4" name="Título 1">
            <a:extLst>
              <a:ext uri="{FF2B5EF4-FFF2-40B4-BE49-F238E27FC236}">
                <a16:creationId xmlns:a16="http://schemas.microsoft.com/office/drawing/2014/main" id="{3286DC99-D06C-48BB-B255-706EDF454819}"/>
              </a:ext>
            </a:extLst>
          </p:cNvPr>
          <p:cNvSpPr txBox="1">
            <a:spLocks/>
          </p:cNvSpPr>
          <p:nvPr/>
        </p:nvSpPr>
        <p:spPr>
          <a:xfrm>
            <a:off x="631371" y="1721224"/>
            <a:ext cx="7406641" cy="4814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endParaRPr lang="es-GT" sz="20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00" b="0" dirty="0">
                <a:solidFill>
                  <a:schemeClr val="tx1"/>
                </a:solidFill>
                <a:latin typeface="Arial" panose="020B0604020202020204" pitchFamily="34" charset="0"/>
                <a:cs typeface="Arial" panose="020B0604020202020204" pitchFamily="34" charset="0"/>
              </a:rPr>
              <a:t>El presupuesto de la Secretaría Privada de la Presidencia esta destinado al funcionamiento  y la adquisición de diferentes bienes o servicios que son necesarias para cumplir con las finalidades de la institución.</a:t>
            </a:r>
          </a:p>
          <a:p>
            <a:pPr algn="just">
              <a:lnSpc>
                <a:spcPct val="150000"/>
              </a:lnSpc>
            </a:pPr>
            <a:endParaRPr lang="es-GT" sz="20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00" b="0" dirty="0">
                <a:solidFill>
                  <a:schemeClr val="tx1"/>
                </a:solidFill>
                <a:latin typeface="Arial" panose="020B0604020202020204" pitchFamily="34" charset="0"/>
                <a:cs typeface="Arial" panose="020B0604020202020204" pitchFamily="34" charset="0"/>
              </a:rPr>
              <a:t>Para mostrar de forma ordenada a la población en qué se utiliza el dinero, el gasto del sector público se muestra por </a:t>
            </a:r>
            <a:r>
              <a:rPr lang="es-GT" sz="2600" dirty="0">
                <a:solidFill>
                  <a:srgbClr val="197BB4"/>
                </a:solidFill>
                <a:latin typeface="Arial" panose="020B0604020202020204" pitchFamily="34" charset="0"/>
                <a:cs typeface="Arial" panose="020B0604020202020204" pitchFamily="34" charset="0"/>
              </a:rPr>
              <a:t>grupos de gasto</a:t>
            </a:r>
            <a:r>
              <a:rPr lang="es-GT" sz="2600" b="0" dirty="0">
                <a:solidFill>
                  <a:schemeClr val="tx1"/>
                </a:solidFill>
                <a:latin typeface="Arial" panose="020B0604020202020204" pitchFamily="34" charset="0"/>
                <a:cs typeface="Arial" panose="020B0604020202020204" pitchFamily="34" charset="0"/>
              </a:rPr>
              <a:t>.</a:t>
            </a:r>
          </a:p>
          <a:p>
            <a:endParaRPr lang="es-GT" sz="2000" b="0" dirty="0">
              <a:solidFill>
                <a:schemeClr val="accent1">
                  <a:lumMod val="50000"/>
                </a:schemeClr>
              </a:solidFill>
              <a:latin typeface="Arial" panose="020B0604020202020204" pitchFamily="34" charset="0"/>
              <a:cs typeface="Arial" panose="020B0604020202020204" pitchFamily="34" charset="0"/>
            </a:endParaRPr>
          </a:p>
          <a:p>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0F20B3F5-0BE6-434C-ADD9-E3D04A4AE0E0}"/>
              </a:ext>
            </a:extLst>
          </p:cNvPr>
          <p:cNvSpPr txBox="1">
            <a:spLocks/>
          </p:cNvSpPr>
          <p:nvPr/>
        </p:nvSpPr>
        <p:spPr>
          <a:xfrm>
            <a:off x="8233410" y="2264516"/>
            <a:ext cx="3327219" cy="1937113"/>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latin typeface="Arial" panose="020B0604020202020204" pitchFamily="34" charset="0"/>
                <a:cs typeface="Arial" panose="020B0604020202020204" pitchFamily="34" charset="0"/>
              </a:rPr>
            </a:br>
            <a:r>
              <a:rPr lang="es-GT" sz="2000" b="0" dirty="0">
                <a:latin typeface="Arial" panose="020B0604020202020204" pitchFamily="34" charset="0"/>
                <a:cs typeface="Arial" panose="020B0604020202020204" pitchFamily="34" charset="0"/>
              </a:rPr>
              <a:t>El gasto se divide </a:t>
            </a:r>
          </a:p>
          <a:p>
            <a:pPr>
              <a:lnSpc>
                <a:spcPct val="150000"/>
              </a:lnSpc>
            </a:pPr>
            <a:r>
              <a:rPr lang="es-GT" sz="2000" b="0" dirty="0">
                <a:latin typeface="Arial" panose="020B0604020202020204" pitchFamily="34" charset="0"/>
                <a:cs typeface="Arial" panose="020B0604020202020204" pitchFamily="34" charset="0"/>
              </a:rPr>
              <a:t>en </a:t>
            </a:r>
            <a:r>
              <a:rPr lang="es-GT" sz="3100" b="0" dirty="0">
                <a:solidFill>
                  <a:srgbClr val="FF0000"/>
                </a:solidFill>
                <a:latin typeface="Arial" panose="020B0604020202020204" pitchFamily="34" charset="0"/>
                <a:cs typeface="Arial" panose="020B0604020202020204" pitchFamily="34" charset="0"/>
              </a:rPr>
              <a:t>6</a:t>
            </a:r>
            <a:r>
              <a:rPr lang="es-GT" sz="3100" dirty="0">
                <a:solidFill>
                  <a:srgbClr val="FF0000"/>
                </a:solidFill>
                <a:latin typeface="Arial" panose="020B0604020202020204" pitchFamily="34" charset="0"/>
                <a:cs typeface="Arial" panose="020B0604020202020204" pitchFamily="34" charset="0"/>
              </a:rPr>
              <a:t> </a:t>
            </a:r>
            <a:r>
              <a:rPr lang="es-GT" sz="2000" b="0" dirty="0">
                <a:latin typeface="Arial" panose="020B0604020202020204" pitchFamily="34" charset="0"/>
                <a:cs typeface="Arial" panose="020B0604020202020204" pitchFamily="34" charset="0"/>
              </a:rPr>
              <a:t>grupos</a:t>
            </a:r>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737F265F-EF1A-5B84-D17E-C3136ADEF7AB}"/>
              </a:ext>
            </a:extLst>
          </p:cNvPr>
          <p:cNvPicPr>
            <a:picLocks noChangeAspect="1"/>
          </p:cNvPicPr>
          <p:nvPr/>
        </p:nvPicPr>
        <p:blipFill>
          <a:blip r:embed="rId3"/>
          <a:stretch>
            <a:fillRect/>
          </a:stretch>
        </p:blipFill>
        <p:spPr>
          <a:xfrm>
            <a:off x="7296911" y="304333"/>
            <a:ext cx="4605129" cy="658983"/>
          </a:xfrm>
          <a:prstGeom prst="rect">
            <a:avLst/>
          </a:prstGeom>
        </p:spPr>
      </p:pic>
    </p:spTree>
    <p:extLst>
      <p:ext uri="{BB962C8B-B14F-4D97-AF65-F5344CB8AC3E}">
        <p14:creationId xmlns:p14="http://schemas.microsoft.com/office/powerpoint/2010/main" val="793053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377212" y="1014870"/>
            <a:ext cx="11308819" cy="830997"/>
          </a:xfrm>
          <a:prstGeom prst="rect">
            <a:avLst/>
          </a:prstGeom>
          <a:noFill/>
        </p:spPr>
        <p:txBody>
          <a:bodyPr wrap="square" rtlCol="0">
            <a:spAutoFit/>
          </a:bodyPr>
          <a:lstStyle/>
          <a:p>
            <a:pPr lvl="0" algn="just"/>
            <a:r>
              <a:rPr lang="es-GT" sz="2400" b="1" dirty="0">
                <a:latin typeface="Arial" panose="020B0604020202020204" pitchFamily="34" charset="0"/>
                <a:cs typeface="Arial" panose="020B0604020202020204" pitchFamily="34" charset="0"/>
              </a:rPr>
              <a:t>EJECUCIÓN PRESUPUESTARIA POR GRUPO DE GASTO AL SEGUNDO CUATRIMESTRE 2023</a:t>
            </a:r>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2" name="CuadroTexto 1">
            <a:extLst>
              <a:ext uri="{FF2B5EF4-FFF2-40B4-BE49-F238E27FC236}">
                <a16:creationId xmlns:a16="http://schemas.microsoft.com/office/drawing/2014/main" id="{2040CB6D-BA01-4C73-9F48-5E83C92FC562}"/>
              </a:ext>
            </a:extLst>
          </p:cNvPr>
          <p:cNvSpPr txBox="1"/>
          <p:nvPr/>
        </p:nvSpPr>
        <p:spPr>
          <a:xfrm>
            <a:off x="8343702" y="2650086"/>
            <a:ext cx="1997476" cy="230832"/>
          </a:xfrm>
          <a:prstGeom prst="rect">
            <a:avLst/>
          </a:prstGeom>
          <a:noFill/>
        </p:spPr>
        <p:txBody>
          <a:bodyPr wrap="square" rtlCol="0">
            <a:spAutoFit/>
          </a:bodyPr>
          <a:lstStyle/>
          <a:p>
            <a:r>
              <a:rPr lang="es-GT" sz="900" dirty="0"/>
              <a:t>* Cifras en millones de Quetzales</a:t>
            </a:r>
          </a:p>
        </p:txBody>
      </p:sp>
      <p:pic>
        <p:nvPicPr>
          <p:cNvPr id="5" name="Imagen 4">
            <a:extLst>
              <a:ext uri="{FF2B5EF4-FFF2-40B4-BE49-F238E27FC236}">
                <a16:creationId xmlns:a16="http://schemas.microsoft.com/office/drawing/2014/main" id="{A4CDC70F-488A-CE55-9AEE-C99CB9793C43}"/>
              </a:ext>
            </a:extLst>
          </p:cNvPr>
          <p:cNvPicPr>
            <a:picLocks noChangeAspect="1"/>
          </p:cNvPicPr>
          <p:nvPr/>
        </p:nvPicPr>
        <p:blipFill rotWithShape="1">
          <a:blip r:embed="rId3"/>
          <a:srcRect l="3271" r="3766" b="3981"/>
          <a:stretch/>
        </p:blipFill>
        <p:spPr>
          <a:xfrm>
            <a:off x="502920" y="2013528"/>
            <a:ext cx="11109960" cy="4705954"/>
          </a:xfrm>
          <a:prstGeom prst="rect">
            <a:avLst/>
          </a:prstGeom>
        </p:spPr>
      </p:pic>
      <p:pic>
        <p:nvPicPr>
          <p:cNvPr id="3" name="Imagen 2">
            <a:extLst>
              <a:ext uri="{FF2B5EF4-FFF2-40B4-BE49-F238E27FC236}">
                <a16:creationId xmlns:a16="http://schemas.microsoft.com/office/drawing/2014/main" id="{E6BE215C-B7D0-9286-4E93-1774A6077B10}"/>
              </a:ext>
            </a:extLst>
          </p:cNvPr>
          <p:cNvPicPr>
            <a:picLocks noChangeAspect="1"/>
          </p:cNvPicPr>
          <p:nvPr/>
        </p:nvPicPr>
        <p:blipFill>
          <a:blip r:embed="rId4"/>
          <a:stretch>
            <a:fillRect/>
          </a:stretch>
        </p:blipFill>
        <p:spPr>
          <a:xfrm>
            <a:off x="7296911" y="304333"/>
            <a:ext cx="4605129" cy="658983"/>
          </a:xfrm>
          <a:prstGeom prst="rect">
            <a:avLst/>
          </a:prstGeom>
        </p:spPr>
      </p:pic>
    </p:spTree>
    <p:extLst>
      <p:ext uri="{BB962C8B-B14F-4D97-AF65-F5344CB8AC3E}">
        <p14:creationId xmlns:p14="http://schemas.microsoft.com/office/powerpoint/2010/main" val="272952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524473" y="1773945"/>
            <a:ext cx="11454167" cy="492443"/>
          </a:xfrm>
          <a:prstGeom prst="rect">
            <a:avLst/>
          </a:prstGeom>
          <a:noFill/>
        </p:spPr>
        <p:txBody>
          <a:bodyPr wrap="square" rtlCol="0">
            <a:spAutoFit/>
          </a:bodyPr>
          <a:lstStyle/>
          <a:p>
            <a:pPr lvl="0"/>
            <a:r>
              <a:rPr lang="es-GT" sz="2600" b="1" dirty="0">
                <a:latin typeface="Arial" panose="020B0604020202020204" pitchFamily="34" charset="0"/>
                <a:cs typeface="Arial" panose="020B0604020202020204" pitchFamily="34" charset="0"/>
              </a:rPr>
              <a:t>¿CUÁL ES LA IMPORTANCIA DEL PAGO DE SERVIDORES PÚBLICOS?</a:t>
            </a:r>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pic>
        <p:nvPicPr>
          <p:cNvPr id="6" name="Picture 2" descr="Desarrollando capacidades de ciencia de datos en Directivos Públicos">
            <a:extLst>
              <a:ext uri="{FF2B5EF4-FFF2-40B4-BE49-F238E27FC236}">
                <a16:creationId xmlns:a16="http://schemas.microsoft.com/office/drawing/2014/main" id="{3E2FE43C-1DFF-4DD3-AA50-5276C8582119}"/>
              </a:ext>
            </a:extLst>
          </p:cNvPr>
          <p:cNvPicPr>
            <a:picLocks noChangeAspect="1" noChangeArrowheads="1"/>
          </p:cNvPicPr>
          <p:nvPr/>
        </p:nvPicPr>
        <p:blipFill>
          <a:blip r:embed="rId3" cstate="hq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7466" y="572892"/>
            <a:ext cx="1111896" cy="1111896"/>
          </a:xfrm>
          <a:prstGeom prst="rect">
            <a:avLst/>
          </a:prstGeom>
          <a:noFill/>
          <a:extLst>
            <a:ext uri="{909E8E84-426E-40DD-AFC4-6F175D3DCCD1}">
              <a14:hiddenFill xmlns:a14="http://schemas.microsoft.com/office/drawing/2010/main">
                <a:solidFill>
                  <a:srgbClr val="FFFFFF"/>
                </a:solidFill>
              </a14:hiddenFill>
            </a:ext>
          </a:extLst>
        </p:spPr>
      </p:pic>
      <p:sp>
        <p:nvSpPr>
          <p:cNvPr id="7" name="Título 1">
            <a:extLst>
              <a:ext uri="{FF2B5EF4-FFF2-40B4-BE49-F238E27FC236}">
                <a16:creationId xmlns:a16="http://schemas.microsoft.com/office/drawing/2014/main" id="{379E44F8-6120-4618-979B-D24DF190A8FC}"/>
              </a:ext>
            </a:extLst>
          </p:cNvPr>
          <p:cNvSpPr txBox="1">
            <a:spLocks/>
          </p:cNvSpPr>
          <p:nvPr/>
        </p:nvSpPr>
        <p:spPr>
          <a:xfrm>
            <a:off x="524473" y="2598607"/>
            <a:ext cx="11143053" cy="3400280"/>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400" b="0" dirty="0">
                <a:solidFill>
                  <a:schemeClr val="tx1"/>
                </a:solidFill>
                <a:latin typeface="Arial" panose="020B0604020202020204" pitchFamily="34" charset="0"/>
                <a:cs typeface="Arial" panose="020B0604020202020204" pitchFamily="34" charset="0"/>
              </a:rPr>
              <a:t>Los fondos utilizado en el pago de servidores públicos (</a:t>
            </a:r>
            <a:r>
              <a:rPr lang="es-GT" sz="2400" dirty="0">
                <a:solidFill>
                  <a:srgbClr val="197BB4"/>
                </a:solidFill>
                <a:latin typeface="Arial" panose="020B0604020202020204" pitchFamily="34" charset="0"/>
                <a:cs typeface="Arial" panose="020B0604020202020204" pitchFamily="34" charset="0"/>
              </a:rPr>
              <a:t>grupo 0</a:t>
            </a:r>
            <a:r>
              <a:rPr lang="es-GT" sz="2400" b="0" dirty="0">
                <a:solidFill>
                  <a:schemeClr val="tx1"/>
                </a:solidFill>
                <a:latin typeface="Arial" panose="020B0604020202020204" pitchFamily="34" charset="0"/>
                <a:cs typeface="Arial" panose="020B0604020202020204" pitchFamily="34" charset="0"/>
              </a:rPr>
              <a:t>), aunque se clasifica como un gasto de funcionamiento, en realidad, constituye el medio para prestar servicios a la población beneficiaria, y con ello, satisfacer las necesidades sociales; a través de la contratación de Servicios Técnicos y Profesionales, y personal administrativo que brinda los servicios de atención a la población.</a:t>
            </a:r>
            <a:endParaRPr lang="es-GT" sz="2000" b="0" dirty="0">
              <a:solidFill>
                <a:schemeClr val="accent1">
                  <a:lumMod val="50000"/>
                </a:schemeClr>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5DE7D9A9-1DA6-904E-EE03-2AF7F5FA4C52}"/>
              </a:ext>
            </a:extLst>
          </p:cNvPr>
          <p:cNvPicPr>
            <a:picLocks noChangeAspect="1"/>
          </p:cNvPicPr>
          <p:nvPr/>
        </p:nvPicPr>
        <p:blipFill>
          <a:blip r:embed="rId4"/>
          <a:stretch>
            <a:fillRect/>
          </a:stretch>
        </p:blipFill>
        <p:spPr>
          <a:xfrm>
            <a:off x="7296911" y="304333"/>
            <a:ext cx="4605129" cy="658983"/>
          </a:xfrm>
          <a:prstGeom prst="rect">
            <a:avLst/>
          </a:prstGeom>
        </p:spPr>
      </p:pic>
    </p:spTree>
    <p:extLst>
      <p:ext uri="{BB962C8B-B14F-4D97-AF65-F5344CB8AC3E}">
        <p14:creationId xmlns:p14="http://schemas.microsoft.com/office/powerpoint/2010/main" val="2740351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552528" y="1164766"/>
            <a:ext cx="9685537" cy="892552"/>
          </a:xfrm>
          <a:prstGeom prst="rect">
            <a:avLst/>
          </a:prstGeom>
          <a:noFill/>
        </p:spPr>
        <p:txBody>
          <a:bodyPr wrap="square" rtlCol="0">
            <a:spAutoFit/>
          </a:bodyPr>
          <a:lstStyle/>
          <a:p>
            <a:pPr lvl="0" algn="just"/>
            <a:r>
              <a:rPr lang="es-GT" sz="2600" b="1" dirty="0">
                <a:latin typeface="Arial" panose="020B0604020202020204" pitchFamily="34" charset="0"/>
                <a:cs typeface="Arial" panose="020B0604020202020204" pitchFamily="34" charset="0"/>
              </a:rPr>
              <a:t>PAGO DE SALARIOS A SERVIDORES PÚBLICOS AL SEGUNDO CUATRIMESTRE</a:t>
            </a:r>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pic>
        <p:nvPicPr>
          <p:cNvPr id="6" name="Picture 2" descr="Desarrollando capacidades de ciencia de datos en Directivos Públicos">
            <a:extLst>
              <a:ext uri="{FF2B5EF4-FFF2-40B4-BE49-F238E27FC236}">
                <a16:creationId xmlns:a16="http://schemas.microsoft.com/office/drawing/2014/main" id="{3E2FE43C-1DFF-4DD3-AA50-5276C8582119}"/>
              </a:ext>
            </a:extLst>
          </p:cNvPr>
          <p:cNvPicPr>
            <a:picLocks noChangeAspect="1" noChangeArrowheads="1"/>
          </p:cNvPicPr>
          <p:nvPr/>
        </p:nvPicPr>
        <p:blipFill>
          <a:blip r:embed="rId3" cstate="hq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17466" y="572892"/>
            <a:ext cx="1111896" cy="1111896"/>
          </a:xfrm>
          <a:prstGeom prst="rect">
            <a:avLst/>
          </a:prstGeom>
          <a:noFill/>
          <a:extLst>
            <a:ext uri="{909E8E84-426E-40DD-AFC4-6F175D3DCCD1}">
              <a14:hiddenFill xmlns:a14="http://schemas.microsoft.com/office/drawing/2010/main">
                <a:solidFill>
                  <a:srgbClr val="FFFFFF"/>
                </a:solidFill>
              </a14:hiddenFill>
            </a:ext>
          </a:extLst>
        </p:spPr>
      </p:pic>
      <p:sp>
        <p:nvSpPr>
          <p:cNvPr id="9" name="Título 1">
            <a:extLst>
              <a:ext uri="{FF2B5EF4-FFF2-40B4-BE49-F238E27FC236}">
                <a16:creationId xmlns:a16="http://schemas.microsoft.com/office/drawing/2014/main" id="{1F98226F-DD49-4C73-B5A2-2178D69D10F2}"/>
              </a:ext>
            </a:extLst>
          </p:cNvPr>
          <p:cNvSpPr txBox="1">
            <a:spLocks/>
          </p:cNvSpPr>
          <p:nvPr/>
        </p:nvSpPr>
        <p:spPr>
          <a:xfrm>
            <a:off x="683509" y="2258769"/>
            <a:ext cx="7406641" cy="4026339"/>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675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700" b="0" dirty="0">
                <a:solidFill>
                  <a:srgbClr val="000000"/>
                </a:solidFill>
                <a:latin typeface="Arial" panose="020B0604020202020204" pitchFamily="34" charset="0"/>
                <a:cs typeface="Arial" panose="020B0604020202020204" pitchFamily="34" charset="0"/>
              </a:rPr>
              <a:t>Presupuesto vigente total para el pago de servidores públicos</a:t>
            </a:r>
          </a:p>
          <a:p>
            <a:pPr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12,072,629.00</a:t>
            </a:r>
          </a:p>
          <a:p>
            <a:pPr algn="just">
              <a:lnSpc>
                <a:spcPct val="150000"/>
              </a:lnSpc>
            </a:pPr>
            <a:endParaRPr lang="es-GT" sz="2400" b="0" dirty="0">
              <a:solidFill>
                <a:srgbClr val="000000"/>
              </a:solidFill>
              <a:latin typeface="Arial" panose="020B0604020202020204" pitchFamily="34" charset="0"/>
              <a:cs typeface="Arial" panose="020B0604020202020204" pitchFamily="34" charset="0"/>
            </a:endParaRPr>
          </a:p>
          <a:p>
            <a:pPr algn="just">
              <a:lnSpc>
                <a:spcPct val="150000"/>
              </a:lnSpc>
            </a:pPr>
            <a:r>
              <a:rPr lang="es-GT" sz="2700" b="0" dirty="0">
                <a:solidFill>
                  <a:srgbClr val="000000"/>
                </a:solidFill>
                <a:latin typeface="Arial" panose="020B0604020202020204" pitchFamily="34" charset="0"/>
                <a:cs typeface="Arial" panose="020B0604020202020204" pitchFamily="34" charset="0"/>
              </a:rPr>
              <a:t>Presupuesto utilizado al </a:t>
            </a:r>
            <a:r>
              <a:rPr lang="es-GT" sz="2700" u="sng" dirty="0">
                <a:solidFill>
                  <a:srgbClr val="000000"/>
                </a:solidFill>
                <a:latin typeface="Arial" panose="020B0604020202020204" pitchFamily="34" charset="0"/>
                <a:cs typeface="Arial" panose="020B0604020202020204" pitchFamily="34" charset="0"/>
              </a:rPr>
              <a:t>segundo cuatrimestre 2022</a:t>
            </a:r>
            <a:r>
              <a:rPr lang="es-GT" sz="2700" dirty="0">
                <a:solidFill>
                  <a:srgbClr val="000000"/>
                </a:solidFill>
                <a:latin typeface="Arial" panose="020B0604020202020204" pitchFamily="34" charset="0"/>
                <a:cs typeface="Arial" panose="020B0604020202020204" pitchFamily="34" charset="0"/>
              </a:rPr>
              <a:t> </a:t>
            </a:r>
            <a:r>
              <a:rPr lang="es-GT" sz="2700" b="0" dirty="0">
                <a:solidFill>
                  <a:srgbClr val="000000"/>
                </a:solidFill>
                <a:latin typeface="Arial" panose="020B0604020202020204" pitchFamily="34" charset="0"/>
                <a:cs typeface="Arial" panose="020B0604020202020204" pitchFamily="34" charset="0"/>
              </a:rPr>
              <a:t>para el pago de servidores públicos</a:t>
            </a:r>
          </a:p>
          <a:p>
            <a:pPr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7,887,475.99</a:t>
            </a:r>
          </a:p>
          <a:p>
            <a:pPr algn="just">
              <a:lnSpc>
                <a:spcPct val="150000"/>
              </a:lnSpc>
            </a:pPr>
            <a:endParaRPr lang="es-GT" sz="2400" b="0" dirty="0">
              <a:solidFill>
                <a:srgbClr val="000000"/>
              </a:solidFill>
              <a:latin typeface="Arial" panose="020B0604020202020204" pitchFamily="34" charset="0"/>
              <a:cs typeface="Arial" panose="020B0604020202020204" pitchFamily="34" charset="0"/>
            </a:endParaRPr>
          </a:p>
          <a:p>
            <a:pPr algn="just">
              <a:lnSpc>
                <a:spcPct val="150000"/>
              </a:lnSpc>
            </a:pPr>
            <a:r>
              <a:rPr lang="es-GT" sz="2700" b="0" dirty="0">
                <a:solidFill>
                  <a:srgbClr val="000000"/>
                </a:solidFill>
                <a:latin typeface="Arial" panose="020B0604020202020204" pitchFamily="34" charset="0"/>
                <a:cs typeface="Arial" panose="020B0604020202020204" pitchFamily="34" charset="0"/>
              </a:rPr>
              <a:t>Saldo para el pago de servidores públicos</a:t>
            </a:r>
          </a:p>
          <a:p>
            <a:pPr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4,185,153.01</a:t>
            </a:r>
          </a:p>
          <a:p>
            <a:pPr algn="just">
              <a:lnSpc>
                <a:spcPct val="150000"/>
              </a:lnSpc>
            </a:pPr>
            <a:endParaRPr lang="es-GT" sz="2000" b="0" dirty="0">
              <a:solidFill>
                <a:srgbClr val="4472C4">
                  <a:lumMod val="50000"/>
                </a:srgbClr>
              </a:solidFill>
              <a:latin typeface="Arial" panose="020B0604020202020204" pitchFamily="34" charset="0"/>
              <a:cs typeface="Arial" panose="020B0604020202020204" pitchFamily="34" charset="0"/>
            </a:endParaRPr>
          </a:p>
        </p:txBody>
      </p:sp>
      <p:sp>
        <p:nvSpPr>
          <p:cNvPr id="10" name="Título 1">
            <a:extLst>
              <a:ext uri="{FF2B5EF4-FFF2-40B4-BE49-F238E27FC236}">
                <a16:creationId xmlns:a16="http://schemas.microsoft.com/office/drawing/2014/main" id="{F7A154BA-6F3D-4F4E-8BA4-E5FB563D6914}"/>
              </a:ext>
            </a:extLst>
          </p:cNvPr>
          <p:cNvSpPr txBox="1">
            <a:spLocks/>
          </p:cNvSpPr>
          <p:nvPr/>
        </p:nvSpPr>
        <p:spPr>
          <a:xfrm>
            <a:off x="8272712" y="2633187"/>
            <a:ext cx="3327219" cy="2423886"/>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825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latin typeface="Arial" panose="020B0604020202020204" pitchFamily="34" charset="0"/>
                <a:cs typeface="Arial" panose="020B0604020202020204" pitchFamily="34" charset="0"/>
              </a:rPr>
            </a:br>
            <a:r>
              <a:rPr lang="es-GT" sz="2200" b="0" dirty="0">
                <a:solidFill>
                  <a:schemeClr val="tx1"/>
                </a:solidFill>
                <a:latin typeface="Arial" panose="020B0604020202020204" pitchFamily="34" charset="0"/>
                <a:cs typeface="Arial" panose="020B0604020202020204" pitchFamily="34" charset="0"/>
              </a:rPr>
              <a:t>Este rubro constituye el </a:t>
            </a:r>
            <a:r>
              <a:rPr lang="es-GT" sz="2200" b="0" dirty="0">
                <a:solidFill>
                  <a:srgbClr val="FF0000"/>
                </a:solidFill>
                <a:latin typeface="Arial" panose="020B0604020202020204" pitchFamily="34" charset="0"/>
                <a:cs typeface="Arial" panose="020B0604020202020204" pitchFamily="34" charset="0"/>
              </a:rPr>
              <a:t>65.33</a:t>
            </a:r>
            <a:r>
              <a:rPr lang="es-GT" sz="2200" dirty="0">
                <a:solidFill>
                  <a:srgbClr val="FF0000"/>
                </a:solidFill>
                <a:latin typeface="Arial" panose="020B0604020202020204" pitchFamily="34" charset="0"/>
                <a:cs typeface="Arial" panose="020B0604020202020204" pitchFamily="34" charset="0"/>
              </a:rPr>
              <a:t>%</a:t>
            </a:r>
            <a:r>
              <a:rPr lang="es-GT" sz="2200" b="0" dirty="0">
                <a:latin typeface="Arial" panose="020B0604020202020204" pitchFamily="34" charset="0"/>
                <a:cs typeface="Arial" panose="020B0604020202020204" pitchFamily="34" charset="0"/>
              </a:rPr>
              <a:t> </a:t>
            </a:r>
            <a:r>
              <a:rPr lang="es-GT" sz="2200" b="0" dirty="0">
                <a:solidFill>
                  <a:schemeClr val="tx1"/>
                </a:solidFill>
                <a:latin typeface="Arial" panose="020B0604020202020204" pitchFamily="34" charset="0"/>
                <a:cs typeface="Arial" panose="020B0604020202020204" pitchFamily="34" charset="0"/>
              </a:rPr>
              <a:t>del total del presupuesto de la Secretaría Privada de la Presidencia </a:t>
            </a:r>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D9B14FE9-80BE-EC01-9B9A-D6BFE0C47038}"/>
              </a:ext>
            </a:extLst>
          </p:cNvPr>
          <p:cNvPicPr>
            <a:picLocks noChangeAspect="1"/>
          </p:cNvPicPr>
          <p:nvPr/>
        </p:nvPicPr>
        <p:blipFill>
          <a:blip r:embed="rId4"/>
          <a:stretch>
            <a:fillRect/>
          </a:stretch>
        </p:blipFill>
        <p:spPr>
          <a:xfrm>
            <a:off x="7296911" y="304333"/>
            <a:ext cx="4605129" cy="658983"/>
          </a:xfrm>
          <a:prstGeom prst="rect">
            <a:avLst/>
          </a:prstGeom>
        </p:spPr>
      </p:pic>
    </p:spTree>
    <p:extLst>
      <p:ext uri="{BB962C8B-B14F-4D97-AF65-F5344CB8AC3E}">
        <p14:creationId xmlns:p14="http://schemas.microsoft.com/office/powerpoint/2010/main" val="226485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507639" y="1387182"/>
            <a:ext cx="9685537" cy="892552"/>
          </a:xfrm>
          <a:prstGeom prst="rect">
            <a:avLst/>
          </a:prstGeom>
          <a:noFill/>
        </p:spPr>
        <p:txBody>
          <a:bodyPr wrap="square" rtlCol="0">
            <a:spAutoFit/>
          </a:bodyPr>
          <a:lstStyle/>
          <a:p>
            <a:pPr lvl="0" algn="just"/>
            <a:r>
              <a:rPr lang="es-GT" sz="2600" dirty="0">
                <a:latin typeface="Arial" panose="020B0604020202020204" pitchFamily="34" charset="0"/>
                <a:cs typeface="Arial" panose="020B0604020202020204" pitchFamily="34" charset="0"/>
              </a:rPr>
              <a:t>¿</a:t>
            </a:r>
            <a:r>
              <a:rPr lang="es-GT" sz="2600" b="1" dirty="0">
                <a:latin typeface="Arial" panose="020B0604020202020204" pitchFamily="34" charset="0"/>
                <a:cs typeface="Arial" panose="020B0604020202020204" pitchFamily="34" charset="0"/>
              </a:rPr>
              <a:t>EN QUÉ INVIERTE LA SECRETARÍA PRIVADA DE LA PRESIDENCIA?</a:t>
            </a:r>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pic>
        <p:nvPicPr>
          <p:cNvPr id="7" name="Picture 4" descr="Edificio - Iconos gratis de edificios">
            <a:extLst>
              <a:ext uri="{FF2B5EF4-FFF2-40B4-BE49-F238E27FC236}">
                <a16:creationId xmlns:a16="http://schemas.microsoft.com/office/drawing/2014/main" id="{9107D880-514E-4661-85DC-9999966D6655}"/>
              </a:ext>
            </a:extLst>
          </p:cNvPr>
          <p:cNvPicPr>
            <a:picLocks noChangeAspect="1" noChangeArrowheads="1"/>
          </p:cNvPicPr>
          <p:nvPr/>
        </p:nvPicPr>
        <p:blipFill>
          <a:blip r:embed="rId3" cstate="hq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83764" y="221345"/>
            <a:ext cx="1288467" cy="1288467"/>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A27F1B47-CD23-4F97-8C57-964E7A9700D4}"/>
              </a:ext>
            </a:extLst>
          </p:cNvPr>
          <p:cNvSpPr txBox="1">
            <a:spLocks/>
          </p:cNvSpPr>
          <p:nvPr/>
        </p:nvSpPr>
        <p:spPr>
          <a:xfrm>
            <a:off x="457559" y="2279734"/>
            <a:ext cx="7406641" cy="3919898"/>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800" b="0" dirty="0">
                <a:solidFill>
                  <a:schemeClr val="tx1"/>
                </a:solidFill>
                <a:latin typeface="Arial" panose="020B0604020202020204" pitchFamily="34" charset="0"/>
                <a:cs typeface="Arial" panose="020B0604020202020204" pitchFamily="34" charset="0"/>
              </a:rPr>
              <a:t>La Secretaría Privada de la Presidencia invierte en la adquisición de equipo, licencias y programas para computadoras, entre  otros, que sirven para prestar servicios a la población.  </a:t>
            </a:r>
          </a:p>
          <a:p>
            <a:pPr algn="just">
              <a:lnSpc>
                <a:spcPct val="150000"/>
              </a:lnSpc>
            </a:pPr>
            <a:endParaRPr lang="es-GT" sz="3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1800" b="0" dirty="0">
                <a:solidFill>
                  <a:schemeClr val="tx1"/>
                </a:solidFill>
                <a:latin typeface="Arial" panose="020B0604020202020204" pitchFamily="34" charset="0"/>
                <a:cs typeface="Arial" panose="020B0604020202020204" pitchFamily="34" charset="0"/>
              </a:rPr>
              <a:t>Asimismo, invierte en mejoras  y reparaciones  de equipos propiedad de la Institución.</a:t>
            </a:r>
            <a:endParaRPr lang="es-GT" sz="400" b="0" dirty="0">
              <a:solidFill>
                <a:schemeClr val="tx1"/>
              </a:solidFill>
              <a:latin typeface="Arial" panose="020B0604020202020204" pitchFamily="34" charset="0"/>
              <a:cs typeface="Arial" panose="020B0604020202020204" pitchFamily="34" charset="0"/>
            </a:endParaRPr>
          </a:p>
        </p:txBody>
      </p:sp>
      <p:sp>
        <p:nvSpPr>
          <p:cNvPr id="11" name="Título 1">
            <a:extLst>
              <a:ext uri="{FF2B5EF4-FFF2-40B4-BE49-F238E27FC236}">
                <a16:creationId xmlns:a16="http://schemas.microsoft.com/office/drawing/2014/main" id="{008DFD0C-3E7E-4043-99EB-5828F632E878}"/>
              </a:ext>
            </a:extLst>
          </p:cNvPr>
          <p:cNvSpPr txBox="1">
            <a:spLocks/>
          </p:cNvSpPr>
          <p:nvPr/>
        </p:nvSpPr>
        <p:spPr>
          <a:xfrm>
            <a:off x="8659368" y="2395830"/>
            <a:ext cx="2991506"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br>
              <a:rPr lang="es-GT" sz="2000" b="0" dirty="0">
                <a:solidFill>
                  <a:schemeClr val="tx1"/>
                </a:solidFill>
                <a:latin typeface="Arial" panose="020B0604020202020204" pitchFamily="34" charset="0"/>
                <a:cs typeface="Arial" panose="020B0604020202020204" pitchFamily="34" charset="0"/>
              </a:rPr>
            </a:br>
            <a:r>
              <a:rPr lang="es-GT" sz="2000" b="0" dirty="0">
                <a:solidFill>
                  <a:schemeClr val="tx1"/>
                </a:solidFill>
                <a:latin typeface="Arial" panose="020B0604020202020204" pitchFamily="34" charset="0"/>
                <a:cs typeface="Arial" panose="020B0604020202020204" pitchFamily="34" charset="0"/>
              </a:rPr>
              <a:t>La inversión se divide principalmente en adquisición de mobiliario y equipo.</a:t>
            </a:r>
            <a:endParaRPr lang="es-GT" sz="2200" b="0" dirty="0">
              <a:solidFill>
                <a:schemeClr val="tx1"/>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1B728DDD-6D55-D3FD-F56A-54911D98B32F}"/>
              </a:ext>
            </a:extLst>
          </p:cNvPr>
          <p:cNvPicPr>
            <a:picLocks noChangeAspect="1"/>
          </p:cNvPicPr>
          <p:nvPr/>
        </p:nvPicPr>
        <p:blipFill>
          <a:blip r:embed="rId4"/>
          <a:stretch>
            <a:fillRect/>
          </a:stretch>
        </p:blipFill>
        <p:spPr>
          <a:xfrm>
            <a:off x="7296911" y="304333"/>
            <a:ext cx="4605129" cy="658983"/>
          </a:xfrm>
          <a:prstGeom prst="rect">
            <a:avLst/>
          </a:prstGeom>
        </p:spPr>
      </p:pic>
    </p:spTree>
    <p:extLst>
      <p:ext uri="{BB962C8B-B14F-4D97-AF65-F5344CB8AC3E}">
        <p14:creationId xmlns:p14="http://schemas.microsoft.com/office/powerpoint/2010/main" val="633586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672231" y="1210292"/>
            <a:ext cx="9685537"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6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r>
              <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MONTO UTILIZADO DE INVERSIÓN A LA FECHA?</a:t>
            </a:r>
          </a:p>
        </p:txBody>
      </p:sp>
      <p:pic>
        <p:nvPicPr>
          <p:cNvPr id="7" name="Picture 4" descr="Edificio - Iconos gratis de edificios">
            <a:extLst>
              <a:ext uri="{FF2B5EF4-FFF2-40B4-BE49-F238E27FC236}">
                <a16:creationId xmlns:a16="http://schemas.microsoft.com/office/drawing/2014/main" id="{9107D880-514E-4661-85DC-9999966D6655}"/>
              </a:ext>
            </a:extLst>
          </p:cNvPr>
          <p:cNvPicPr>
            <a:picLocks noChangeAspect="1" noChangeArrowheads="1"/>
          </p:cNvPicPr>
          <p:nvPr/>
        </p:nvPicPr>
        <p:blipFill>
          <a:blip r:embed="rId3" cstate="hq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83764" y="221345"/>
            <a:ext cx="1288467" cy="1288467"/>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a:extLst>
              <a:ext uri="{FF2B5EF4-FFF2-40B4-BE49-F238E27FC236}">
                <a16:creationId xmlns:a16="http://schemas.microsoft.com/office/drawing/2014/main" id="{C671FD01-4362-45F8-9D18-B87B582FBBF4}"/>
              </a:ext>
            </a:extLst>
          </p:cNvPr>
          <p:cNvSpPr txBox="1">
            <a:spLocks/>
          </p:cNvSpPr>
          <p:nvPr/>
        </p:nvSpPr>
        <p:spPr>
          <a:xfrm>
            <a:off x="705394" y="1841605"/>
            <a:ext cx="7406641" cy="415380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675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700" b="0" dirty="0">
                <a:solidFill>
                  <a:schemeClr val="tx1"/>
                </a:solidFill>
                <a:latin typeface="Arial" panose="020B0604020202020204" pitchFamily="34" charset="0"/>
                <a:cs typeface="Arial" panose="020B0604020202020204" pitchFamily="34" charset="0"/>
              </a:rPr>
              <a:t>Presupuesto vigente total para la inversión</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227,900.00</a:t>
            </a:r>
          </a:p>
          <a:p>
            <a:pPr algn="just">
              <a:lnSpc>
                <a:spcPct val="150000"/>
              </a:lnSpc>
            </a:pPr>
            <a:endParaRPr lang="es-GT" sz="24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700" b="0" dirty="0">
                <a:solidFill>
                  <a:schemeClr val="tx1"/>
                </a:solidFill>
                <a:latin typeface="Arial" panose="020B0604020202020204" pitchFamily="34" charset="0"/>
                <a:cs typeface="Arial" panose="020B0604020202020204" pitchFamily="34" charset="0"/>
              </a:rPr>
              <a:t>Presupuesto utilizado al</a:t>
            </a:r>
            <a:r>
              <a:rPr lang="es-GT" sz="2700" u="sng" dirty="0">
                <a:solidFill>
                  <a:schemeClr val="tx1"/>
                </a:solidFill>
                <a:latin typeface="Arial" panose="020B0604020202020204" pitchFamily="34" charset="0"/>
                <a:cs typeface="Arial" panose="020B0604020202020204" pitchFamily="34" charset="0"/>
              </a:rPr>
              <a:t> segundo cuatrimestre 2022</a:t>
            </a:r>
            <a:r>
              <a:rPr lang="es-GT" sz="2700" dirty="0">
                <a:solidFill>
                  <a:schemeClr val="tx1"/>
                </a:solidFill>
                <a:latin typeface="Arial" panose="020B0604020202020204" pitchFamily="34" charset="0"/>
                <a:cs typeface="Arial" panose="020B0604020202020204" pitchFamily="34" charset="0"/>
              </a:rPr>
              <a:t> </a:t>
            </a:r>
            <a:r>
              <a:rPr lang="es-GT" sz="2700" b="0" dirty="0">
                <a:solidFill>
                  <a:schemeClr val="tx1"/>
                </a:solidFill>
                <a:latin typeface="Arial" panose="020B0604020202020204" pitchFamily="34" charset="0"/>
                <a:cs typeface="Arial" panose="020B0604020202020204" pitchFamily="34" charset="0"/>
              </a:rPr>
              <a:t>para la inversión</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205,555.55</a:t>
            </a:r>
          </a:p>
          <a:p>
            <a:pPr algn="just">
              <a:lnSpc>
                <a:spcPct val="150000"/>
              </a:lnSpc>
            </a:pPr>
            <a:endParaRPr lang="es-GT" sz="24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700" b="0" dirty="0">
                <a:solidFill>
                  <a:schemeClr val="tx1"/>
                </a:solidFill>
                <a:latin typeface="Arial" panose="020B0604020202020204" pitchFamily="34" charset="0"/>
                <a:cs typeface="Arial" panose="020B0604020202020204" pitchFamily="34" charset="0"/>
              </a:rPr>
              <a:t>Saldo para la inversión</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22,344.45</a:t>
            </a:r>
          </a:p>
          <a:p>
            <a:pPr algn="just">
              <a:lnSpc>
                <a:spcPct val="150000"/>
              </a:lnSpc>
            </a:pP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5AE0DDC3-E50A-46E6-AAA6-DB777E3F4468}"/>
              </a:ext>
            </a:extLst>
          </p:cNvPr>
          <p:cNvSpPr txBox="1">
            <a:spLocks/>
          </p:cNvSpPr>
          <p:nvPr/>
        </p:nvSpPr>
        <p:spPr>
          <a:xfrm>
            <a:off x="8260397" y="2691198"/>
            <a:ext cx="3327219" cy="2423886"/>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latin typeface="Arial" panose="020B0604020202020204" pitchFamily="34" charset="0"/>
                <a:cs typeface="Arial" panose="020B0604020202020204" pitchFamily="34" charset="0"/>
              </a:rPr>
            </a:br>
            <a:r>
              <a:rPr lang="es-GT" sz="2200" b="0" dirty="0">
                <a:solidFill>
                  <a:schemeClr val="tx1"/>
                </a:solidFill>
                <a:latin typeface="Arial" panose="020B0604020202020204" pitchFamily="34" charset="0"/>
                <a:cs typeface="Arial" panose="020B0604020202020204" pitchFamily="34" charset="0"/>
              </a:rPr>
              <a:t>Este rubro constituye el </a:t>
            </a:r>
            <a:r>
              <a:rPr lang="es-GT" sz="2200" b="0" dirty="0">
                <a:solidFill>
                  <a:srgbClr val="FF0000"/>
                </a:solidFill>
                <a:latin typeface="Arial" panose="020B0604020202020204" pitchFamily="34" charset="0"/>
                <a:cs typeface="Arial" panose="020B0604020202020204" pitchFamily="34" charset="0"/>
              </a:rPr>
              <a:t>90.20</a:t>
            </a:r>
            <a:r>
              <a:rPr lang="es-GT" sz="2200" dirty="0">
                <a:solidFill>
                  <a:srgbClr val="FF0000"/>
                </a:solidFill>
                <a:latin typeface="Arial" panose="020B0604020202020204" pitchFamily="34" charset="0"/>
                <a:cs typeface="Arial" panose="020B0604020202020204" pitchFamily="34" charset="0"/>
              </a:rPr>
              <a:t>%</a:t>
            </a:r>
            <a:r>
              <a:rPr lang="es-GT" sz="2200" b="0" dirty="0">
                <a:solidFill>
                  <a:srgbClr val="FF0000"/>
                </a:solidFill>
                <a:latin typeface="Arial" panose="020B0604020202020204" pitchFamily="34" charset="0"/>
                <a:cs typeface="Arial" panose="020B0604020202020204" pitchFamily="34" charset="0"/>
              </a:rPr>
              <a:t> </a:t>
            </a:r>
            <a:r>
              <a:rPr lang="es-GT" sz="2200" b="0" dirty="0">
                <a:solidFill>
                  <a:schemeClr val="tx1"/>
                </a:solidFill>
                <a:latin typeface="Arial" panose="020B0604020202020204" pitchFamily="34" charset="0"/>
                <a:cs typeface="Arial" panose="020B0604020202020204" pitchFamily="34" charset="0"/>
              </a:rPr>
              <a:t>del presupuesto vigente de este grupo de gasto</a:t>
            </a:r>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AEBC2D2B-3036-30D4-4FE9-C9D5E7E49D49}"/>
              </a:ext>
            </a:extLst>
          </p:cNvPr>
          <p:cNvPicPr>
            <a:picLocks noChangeAspect="1"/>
          </p:cNvPicPr>
          <p:nvPr/>
        </p:nvPicPr>
        <p:blipFill>
          <a:blip r:embed="rId4"/>
          <a:stretch>
            <a:fillRect/>
          </a:stretch>
        </p:blipFill>
        <p:spPr>
          <a:xfrm>
            <a:off x="7296911" y="304333"/>
            <a:ext cx="4605129" cy="658983"/>
          </a:xfrm>
          <a:prstGeom prst="rect">
            <a:avLst/>
          </a:prstGeom>
        </p:spPr>
      </p:pic>
    </p:spTree>
    <p:extLst>
      <p:ext uri="{BB962C8B-B14F-4D97-AF65-F5344CB8AC3E}">
        <p14:creationId xmlns:p14="http://schemas.microsoft.com/office/powerpoint/2010/main" val="4150501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729417" y="1201579"/>
            <a:ext cx="9408895" cy="954107"/>
          </a:xfrm>
          <a:prstGeom prst="rect">
            <a:avLst/>
          </a:prstGeom>
          <a:noFill/>
        </p:spPr>
        <p:txBody>
          <a:bodyPr wrap="square" rtlCol="0">
            <a:spAutoFit/>
          </a:bodyPr>
          <a:lstStyle/>
          <a:p>
            <a:pPr lvl="0" algn="just"/>
            <a:r>
              <a:rPr lang="es-GT" sz="2800" b="1" dirty="0">
                <a:latin typeface="Arial" panose="020B0604020202020204" pitchFamily="34" charset="0"/>
                <a:cs typeface="Arial" panose="020B0604020202020204" pitchFamily="34" charset="0"/>
              </a:rPr>
              <a:t>¿QUÉ FINALIDADES ATIENDE LA SECRETARÍA PRIVADA DE LA PRESIDENCIA?</a:t>
            </a:r>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pic>
        <p:nvPicPr>
          <p:cNvPr id="8" name="Picture 2" descr="Target arm | Icono Gratis">
            <a:extLst>
              <a:ext uri="{FF2B5EF4-FFF2-40B4-BE49-F238E27FC236}">
                <a16:creationId xmlns:a16="http://schemas.microsoft.com/office/drawing/2014/main" id="{9D9C6369-DFBF-4BDA-9D46-5BC151878635}"/>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3054" y="313209"/>
            <a:ext cx="1477870" cy="1477870"/>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a:extLst>
              <a:ext uri="{FF2B5EF4-FFF2-40B4-BE49-F238E27FC236}">
                <a16:creationId xmlns:a16="http://schemas.microsoft.com/office/drawing/2014/main" id="{AE969403-F89B-4306-AA5A-257D80D16C24}"/>
              </a:ext>
            </a:extLst>
          </p:cNvPr>
          <p:cNvSpPr txBox="1">
            <a:spLocks/>
          </p:cNvSpPr>
          <p:nvPr/>
        </p:nvSpPr>
        <p:spPr>
          <a:xfrm>
            <a:off x="439270" y="2155686"/>
            <a:ext cx="7938111" cy="4134278"/>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00" b="0" dirty="0">
                <a:solidFill>
                  <a:schemeClr val="tx1"/>
                </a:solidFill>
                <a:latin typeface="Arial" panose="020B0604020202020204" pitchFamily="34" charset="0"/>
                <a:cs typeface="Arial" panose="020B0604020202020204" pitchFamily="34" charset="0"/>
              </a:rPr>
              <a:t>Los recursos públicos se utilizan con fines específicos para el cumplimiento de los objetivos sociales y económicos del Estado que impactan directamente en la población. </a:t>
            </a:r>
          </a:p>
          <a:p>
            <a:pPr algn="just">
              <a:lnSpc>
                <a:spcPct val="150000"/>
              </a:lnSpc>
            </a:pPr>
            <a:endParaRPr lang="es-GT" sz="14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000" b="0" dirty="0">
                <a:solidFill>
                  <a:schemeClr val="tx1"/>
                </a:solidFill>
                <a:latin typeface="Arial" panose="020B0604020202020204" pitchFamily="34" charset="0"/>
                <a:cs typeface="Arial" panose="020B0604020202020204" pitchFamily="34" charset="0"/>
              </a:rPr>
              <a:t>Cada entidad atiende y prioriza las finalidades que le corresponden de conformidad con la ley. En el caso de la Secretaría Privada de la Presidencia, destina su presupuesto a los Servicios Públicos Generales.</a:t>
            </a: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
        <p:nvSpPr>
          <p:cNvPr id="11" name="Título 1">
            <a:extLst>
              <a:ext uri="{FF2B5EF4-FFF2-40B4-BE49-F238E27FC236}">
                <a16:creationId xmlns:a16="http://schemas.microsoft.com/office/drawing/2014/main" id="{3750DE5C-C769-4FEC-B6BB-33ABBA1B75D5}"/>
              </a:ext>
            </a:extLst>
          </p:cNvPr>
          <p:cNvSpPr txBox="1">
            <a:spLocks/>
          </p:cNvSpPr>
          <p:nvPr/>
        </p:nvSpPr>
        <p:spPr>
          <a:xfrm>
            <a:off x="8650099" y="2262807"/>
            <a:ext cx="3327219"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solidFill>
                  <a:schemeClr val="tx1"/>
                </a:solidFill>
                <a:latin typeface="Arial" panose="020B0604020202020204" pitchFamily="34" charset="0"/>
                <a:cs typeface="Arial" panose="020B0604020202020204" pitchFamily="34" charset="0"/>
              </a:rPr>
            </a:br>
            <a:r>
              <a:rPr lang="es-GT" sz="2000" b="0" dirty="0">
                <a:solidFill>
                  <a:schemeClr val="tx1"/>
                </a:solidFill>
                <a:latin typeface="Arial" panose="020B0604020202020204" pitchFamily="34" charset="0"/>
                <a:cs typeface="Arial" panose="020B0604020202020204" pitchFamily="34" charset="0"/>
              </a:rPr>
              <a:t>La principal finalidad que se atiende es Servicios Públicos con un </a:t>
            </a:r>
            <a:r>
              <a:rPr lang="es-GT" sz="2000" dirty="0">
                <a:solidFill>
                  <a:srgbClr val="FF0000"/>
                </a:solidFill>
                <a:latin typeface="Arial" panose="020B0604020202020204" pitchFamily="34" charset="0"/>
                <a:cs typeface="Arial" panose="020B0604020202020204" pitchFamily="34" charset="0"/>
              </a:rPr>
              <a:t>59.23%</a:t>
            </a:r>
            <a:r>
              <a:rPr lang="es-GT" sz="2000" b="0" dirty="0">
                <a:solidFill>
                  <a:schemeClr val="tx1"/>
                </a:solidFill>
                <a:latin typeface="Arial" panose="020B0604020202020204" pitchFamily="34" charset="0"/>
                <a:cs typeface="Arial" panose="020B0604020202020204" pitchFamily="34" charset="0"/>
              </a:rPr>
              <a:t> del presupuesto total de la Secretaría Privada de la Presidencia.</a:t>
            </a:r>
            <a:endParaRPr lang="es-GT" sz="2200" b="0" dirty="0">
              <a:solidFill>
                <a:schemeClr val="tx1"/>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C3A83D71-C254-8843-5659-0CE357DAA45F}"/>
              </a:ext>
            </a:extLst>
          </p:cNvPr>
          <p:cNvPicPr>
            <a:picLocks noChangeAspect="1"/>
          </p:cNvPicPr>
          <p:nvPr/>
        </p:nvPicPr>
        <p:blipFill>
          <a:blip r:embed="rId4"/>
          <a:stretch>
            <a:fillRect/>
          </a:stretch>
        </p:blipFill>
        <p:spPr>
          <a:xfrm>
            <a:off x="7296911" y="304333"/>
            <a:ext cx="4605129" cy="658983"/>
          </a:xfrm>
          <a:prstGeom prst="rect">
            <a:avLst/>
          </a:prstGeom>
        </p:spPr>
      </p:pic>
    </p:spTree>
    <p:extLst>
      <p:ext uri="{BB962C8B-B14F-4D97-AF65-F5344CB8AC3E}">
        <p14:creationId xmlns:p14="http://schemas.microsoft.com/office/powerpoint/2010/main" val="923213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646546" y="963316"/>
            <a:ext cx="10535732" cy="892552"/>
          </a:xfrm>
          <a:prstGeom prst="rect">
            <a:avLst/>
          </a:prstGeom>
          <a:noFill/>
        </p:spPr>
        <p:txBody>
          <a:bodyPr wrap="square" rtlCol="0">
            <a:spAutoFit/>
          </a:bodyPr>
          <a:lstStyle/>
          <a:p>
            <a:pPr lvl="0" algn="just"/>
            <a:r>
              <a:rPr lang="es-GT" sz="2600" b="1" dirty="0">
                <a:latin typeface="Arial" panose="020B0604020202020204" pitchFamily="34" charset="0"/>
                <a:cs typeface="Arial" panose="020B0604020202020204" pitchFamily="34" charset="0"/>
              </a:rPr>
              <a:t>EJECUCIÓN PRESUPUESTARIA POR FINALIDAD AL SEGUNDO CUATRIMESTRE 2023</a:t>
            </a:r>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pic>
        <p:nvPicPr>
          <p:cNvPr id="3" name="Imagen 2">
            <a:extLst>
              <a:ext uri="{FF2B5EF4-FFF2-40B4-BE49-F238E27FC236}">
                <a16:creationId xmlns:a16="http://schemas.microsoft.com/office/drawing/2014/main" id="{966DB57E-4162-A035-980E-E44D0F3EA8EB}"/>
              </a:ext>
            </a:extLst>
          </p:cNvPr>
          <p:cNvPicPr>
            <a:picLocks noChangeAspect="1"/>
          </p:cNvPicPr>
          <p:nvPr/>
        </p:nvPicPr>
        <p:blipFill>
          <a:blip r:embed="rId3"/>
          <a:stretch>
            <a:fillRect/>
          </a:stretch>
        </p:blipFill>
        <p:spPr>
          <a:xfrm>
            <a:off x="7296911" y="304333"/>
            <a:ext cx="4605129" cy="658983"/>
          </a:xfrm>
          <a:prstGeom prst="rect">
            <a:avLst/>
          </a:prstGeom>
        </p:spPr>
      </p:pic>
      <p:pic>
        <p:nvPicPr>
          <p:cNvPr id="4" name="Imagen 3">
            <a:extLst>
              <a:ext uri="{FF2B5EF4-FFF2-40B4-BE49-F238E27FC236}">
                <a16:creationId xmlns:a16="http://schemas.microsoft.com/office/drawing/2014/main" id="{5129281A-D032-60B2-4C40-F9C267CBDC57}"/>
              </a:ext>
            </a:extLst>
          </p:cNvPr>
          <p:cNvPicPr>
            <a:picLocks noChangeAspect="1"/>
          </p:cNvPicPr>
          <p:nvPr/>
        </p:nvPicPr>
        <p:blipFill>
          <a:blip r:embed="rId4"/>
          <a:stretch>
            <a:fillRect/>
          </a:stretch>
        </p:blipFill>
        <p:spPr>
          <a:xfrm>
            <a:off x="2170544" y="2309094"/>
            <a:ext cx="7906173" cy="4152213"/>
          </a:xfrm>
          <a:prstGeom prst="rect">
            <a:avLst/>
          </a:prstGeom>
        </p:spPr>
      </p:pic>
    </p:spTree>
    <p:extLst>
      <p:ext uri="{BB962C8B-B14F-4D97-AF65-F5344CB8AC3E}">
        <p14:creationId xmlns:p14="http://schemas.microsoft.com/office/powerpoint/2010/main" val="3645549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590748" y="970491"/>
            <a:ext cx="10535732"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PRINCIPALES AVANCES Y RESULTADOS</a:t>
            </a:r>
          </a:p>
        </p:txBody>
      </p:sp>
      <p:sp>
        <p:nvSpPr>
          <p:cNvPr id="5" name="Marcador de contenido 6">
            <a:extLst>
              <a:ext uri="{FF2B5EF4-FFF2-40B4-BE49-F238E27FC236}">
                <a16:creationId xmlns:a16="http://schemas.microsoft.com/office/drawing/2014/main" id="{F4B3CC79-A6C1-4C1C-A9BA-019046001DA4}"/>
              </a:ext>
            </a:extLst>
          </p:cNvPr>
          <p:cNvSpPr txBox="1">
            <a:spLocks/>
          </p:cNvSpPr>
          <p:nvPr/>
        </p:nvSpPr>
        <p:spPr>
          <a:xfrm>
            <a:off x="206620" y="1643720"/>
            <a:ext cx="8955854" cy="501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GT" dirty="0">
              <a:solidFill>
                <a:srgbClr val="000000"/>
              </a:solidFill>
              <a:latin typeface="Arial" panose="020B0604020202020204" pitchFamily="34" charset="0"/>
              <a:cs typeface="Arial" panose="020B0604020202020204" pitchFamily="34" charset="0"/>
            </a:endParaRPr>
          </a:p>
          <a:p>
            <a:endParaRPr lang="es-GT" dirty="0">
              <a:solidFill>
                <a:srgbClr val="000000"/>
              </a:solidFill>
              <a:latin typeface="Arial" panose="020B0604020202020204" pitchFamily="34" charset="0"/>
              <a:cs typeface="Arial" panose="020B0604020202020204" pitchFamily="34" charset="0"/>
            </a:endParaRPr>
          </a:p>
          <a:p>
            <a:endParaRPr lang="es-GT" dirty="0">
              <a:solidFill>
                <a:srgbClr val="000000"/>
              </a:solidFill>
              <a:latin typeface="Arial" panose="020B0604020202020204" pitchFamily="34" charset="0"/>
              <a:cs typeface="Arial" panose="020B0604020202020204" pitchFamily="34" charset="0"/>
            </a:endParaRPr>
          </a:p>
          <a:p>
            <a:endParaRPr lang="es-GT" dirty="0">
              <a:solidFill>
                <a:srgbClr val="000000"/>
              </a:solidFill>
              <a:latin typeface="Arial" panose="020B0604020202020204" pitchFamily="34" charset="0"/>
              <a:cs typeface="Arial" panose="020B0604020202020204" pitchFamily="34" charset="0"/>
            </a:endParaRPr>
          </a:p>
          <a:p>
            <a:pPr marL="0" indent="0">
              <a:buFont typeface="Arial" panose="020B0604020202020204" pitchFamily="34" charset="0"/>
              <a:buNone/>
            </a:pPr>
            <a:r>
              <a:rPr lang="es-GT" sz="1000" b="1" dirty="0">
                <a:solidFill>
                  <a:srgbClr val="000000"/>
                </a:solidFill>
                <a:latin typeface="Arial" panose="020B0604020202020204" pitchFamily="34" charset="0"/>
                <a:cs typeface="Arial" panose="020B0604020202020204" pitchFamily="34" charset="0"/>
              </a:rPr>
              <a:t>                           						 												</a:t>
            </a:r>
            <a:endParaRPr lang="es-GT" sz="1000" dirty="0">
              <a:solidFill>
                <a:srgbClr val="000000"/>
              </a:solidFill>
              <a:latin typeface="Arial" panose="020B0604020202020204" pitchFamily="34" charset="0"/>
              <a:cs typeface="Arial" panose="020B0604020202020204" pitchFamily="34" charset="0"/>
            </a:endParaRPr>
          </a:p>
        </p:txBody>
      </p:sp>
      <p:sp>
        <p:nvSpPr>
          <p:cNvPr id="6" name="Marcador de contenido 6">
            <a:extLst>
              <a:ext uri="{FF2B5EF4-FFF2-40B4-BE49-F238E27FC236}">
                <a16:creationId xmlns:a16="http://schemas.microsoft.com/office/drawing/2014/main" id="{FC02DF68-0956-4684-8E2C-15468E9931CD}"/>
              </a:ext>
            </a:extLst>
          </p:cNvPr>
          <p:cNvSpPr txBox="1">
            <a:spLocks/>
          </p:cNvSpPr>
          <p:nvPr/>
        </p:nvSpPr>
        <p:spPr>
          <a:xfrm>
            <a:off x="1351847" y="1859978"/>
            <a:ext cx="9445462" cy="40456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GT" sz="500" b="1" dirty="0">
              <a:latin typeface="Arial" panose="020B0604020202020204" pitchFamily="34" charset="0"/>
              <a:cs typeface="Arial" panose="020B0604020202020204" pitchFamily="34" charset="0"/>
            </a:endParaRPr>
          </a:p>
          <a:p>
            <a:pPr marL="0" indent="0" algn="just">
              <a:lnSpc>
                <a:spcPct val="150000"/>
              </a:lnSpc>
              <a:buNone/>
            </a:pPr>
            <a:r>
              <a:rPr lang="es-GT" sz="1800" kern="0" dirty="0">
                <a:effectLst/>
                <a:latin typeface="Times New Roman" panose="02020603050405020304" pitchFamily="18" charset="0"/>
                <a:ea typeface="Times New Roman" panose="02020603050405020304" pitchFamily="18" charset="0"/>
                <a:cs typeface="Times New Roman" panose="02020603050405020304" pitchFamily="18" charset="0"/>
              </a:rPr>
              <a:t>En cuanto a los resultados a corto plazo, podemos citar el fortalecimiento institucional, para lo cual se han implementado procesos administrativos y de control interno, permitiendo la eficiencia en el seguimiento de las metas estratégicas de la Institución, tales como:</a:t>
            </a:r>
            <a:endParaRPr lang="es-GT"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buFont typeface="+mj-lt"/>
              <a:buAutoNum type="alphaLcParenR"/>
            </a:pPr>
            <a:r>
              <a:rPr lang="es-GT" sz="1800" kern="0" dirty="0">
                <a:effectLst/>
                <a:latin typeface="Times New Roman" panose="02020603050405020304" pitchFamily="18" charset="0"/>
                <a:ea typeface="Times New Roman" panose="02020603050405020304" pitchFamily="18" charset="0"/>
                <a:cs typeface="Times New Roman" panose="02020603050405020304" pitchFamily="18" charset="0"/>
              </a:rPr>
              <a:t>Programación permanente de fortalecimiento de capacidades al personal de la Secretaría Privada de la Presidencia. </a:t>
            </a:r>
            <a:endParaRPr lang="es-GT"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lphaLcParenR"/>
            </a:pPr>
            <a:r>
              <a:rPr lang="es-GT" sz="1800" kern="0" dirty="0">
                <a:effectLst/>
                <a:latin typeface="Times New Roman" panose="02020603050405020304" pitchFamily="18" charset="0"/>
                <a:ea typeface="Times New Roman" panose="02020603050405020304" pitchFamily="18" charset="0"/>
                <a:cs typeface="Times New Roman" panose="02020603050405020304" pitchFamily="18" charset="0"/>
              </a:rPr>
              <a:t>Implementación del tablero electrónico donde se refleja un resumen de la ejecución presupuestaria.  </a:t>
            </a:r>
            <a:endParaRPr lang="es-GT"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lphaLcParenR"/>
            </a:pPr>
            <a:r>
              <a:rPr lang="es-GT" sz="1800" dirty="0">
                <a:effectLst/>
                <a:latin typeface="Times New Roman" panose="02020603050405020304" pitchFamily="18" charset="0"/>
                <a:ea typeface="Times New Roman" panose="02020603050405020304" pitchFamily="18" charset="0"/>
                <a:cs typeface="Times New Roman" panose="02020603050405020304" pitchFamily="18" charset="0"/>
              </a:rPr>
              <a:t>Rendición de cuentas, a través de informes mensuales y cuatrimestrales de ejecución de metas físicas y presupuestaria.</a:t>
            </a:r>
            <a:endParaRPr lang="es-GT" sz="1800" dirty="0">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B49BA4E7-086A-F220-496C-A1435FC63792}"/>
              </a:ext>
            </a:extLst>
          </p:cNvPr>
          <p:cNvPicPr>
            <a:picLocks noChangeAspect="1"/>
          </p:cNvPicPr>
          <p:nvPr/>
        </p:nvPicPr>
        <p:blipFill>
          <a:blip r:embed="rId3"/>
          <a:stretch>
            <a:fillRect/>
          </a:stretch>
        </p:blipFill>
        <p:spPr>
          <a:xfrm>
            <a:off x="7296911" y="304333"/>
            <a:ext cx="4605129" cy="658983"/>
          </a:xfrm>
          <a:prstGeom prst="rect">
            <a:avLst/>
          </a:prstGeom>
        </p:spPr>
      </p:pic>
    </p:spTree>
    <p:extLst>
      <p:ext uri="{BB962C8B-B14F-4D97-AF65-F5344CB8AC3E}">
        <p14:creationId xmlns:p14="http://schemas.microsoft.com/office/powerpoint/2010/main" val="16766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2032001" y="1313116"/>
            <a:ext cx="9408895" cy="492443"/>
          </a:xfrm>
          <a:prstGeom prst="rect">
            <a:avLst/>
          </a:prstGeom>
          <a:noFill/>
        </p:spPr>
        <p:txBody>
          <a:bodyPr wrap="square" rtlCol="0">
            <a:spAutoFit/>
          </a:bodyPr>
          <a:lstStyle/>
          <a:p>
            <a:r>
              <a:rPr lang="es-MX" sz="2600" b="1" dirty="0">
                <a:latin typeface="Arial" panose="020B0604020202020204" pitchFamily="34" charset="0"/>
                <a:cs typeface="Arial" panose="020B0604020202020204" pitchFamily="34" charset="0"/>
              </a:rPr>
              <a:t>CONSOLIDADO DE LOGROS INSTITUCIONALES</a:t>
            </a:r>
            <a:endParaRPr lang="es-GT" sz="2600" b="1" dirty="0">
              <a:latin typeface="Arial" panose="020B0604020202020204" pitchFamily="34" charset="0"/>
              <a:cs typeface="Arial" panose="020B0604020202020204" pitchFamily="34" charset="0"/>
            </a:endParaRPr>
          </a:p>
        </p:txBody>
      </p:sp>
      <p:graphicFrame>
        <p:nvGraphicFramePr>
          <p:cNvPr id="7" name="Tabla 6">
            <a:extLst>
              <a:ext uri="{FF2B5EF4-FFF2-40B4-BE49-F238E27FC236}">
                <a16:creationId xmlns:a16="http://schemas.microsoft.com/office/drawing/2014/main" id="{FABC418E-4C28-447E-A8CA-D8C4E85D9B2A}"/>
              </a:ext>
            </a:extLst>
          </p:cNvPr>
          <p:cNvGraphicFramePr>
            <a:graphicFrameLocks noGrp="1"/>
          </p:cNvGraphicFramePr>
          <p:nvPr>
            <p:extLst>
              <p:ext uri="{D42A27DB-BD31-4B8C-83A1-F6EECF244321}">
                <p14:modId xmlns:p14="http://schemas.microsoft.com/office/powerpoint/2010/main" val="4022202739"/>
              </p:ext>
            </p:extLst>
          </p:nvPr>
        </p:nvGraphicFramePr>
        <p:xfrm>
          <a:off x="1219017" y="2647803"/>
          <a:ext cx="9753965" cy="3133124"/>
        </p:xfrm>
        <a:graphic>
          <a:graphicData uri="http://schemas.openxmlformats.org/drawingml/2006/table">
            <a:tbl>
              <a:tblPr firstRow="1" bandRow="1">
                <a:tableStyleId>{FABFCF23-3B69-468F-B69F-88F6DE6A72F2}</a:tableStyleId>
              </a:tblPr>
              <a:tblGrid>
                <a:gridCol w="9753965">
                  <a:extLst>
                    <a:ext uri="{9D8B030D-6E8A-4147-A177-3AD203B41FA5}">
                      <a16:colId xmlns:a16="http://schemas.microsoft.com/office/drawing/2014/main" val="3515177168"/>
                    </a:ext>
                  </a:extLst>
                </a:gridCol>
              </a:tblGrid>
              <a:tr h="783281">
                <a:tc>
                  <a:txBody>
                    <a:bodyPr/>
                    <a:lstStyle/>
                    <a:p>
                      <a:pPr algn="ctr"/>
                      <a:r>
                        <a:rPr lang="es-MX" sz="1700" dirty="0">
                          <a:latin typeface="Arial" panose="020B0604020202020204" pitchFamily="34" charset="0"/>
                          <a:cs typeface="Arial" panose="020B0604020202020204" pitchFamily="34" charset="0"/>
                        </a:rPr>
                        <a:t>LOGROS INSTITUCIONALES</a:t>
                      </a:r>
                      <a:endParaRPr lang="es-GT" sz="17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extLst>
                  <a:ext uri="{0D108BD9-81ED-4DB2-BD59-A6C34878D82A}">
                    <a16:rowId xmlns:a16="http://schemas.microsoft.com/office/drawing/2014/main" val="2004642520"/>
                  </a:ext>
                </a:extLst>
              </a:tr>
              <a:tr h="783281">
                <a:tc>
                  <a:txBody>
                    <a:bodyPr/>
                    <a:lstStyle/>
                    <a:p>
                      <a:pPr algn="just"/>
                      <a:r>
                        <a:rPr lang="es-MX" sz="1500" b="1" u="none" kern="1200" dirty="0">
                          <a:solidFill>
                            <a:srgbClr val="0070C0"/>
                          </a:solidFill>
                          <a:latin typeface="Arial" panose="020B0604020202020204" pitchFamily="34" charset="0"/>
                          <a:ea typeface="+mn-ea"/>
                          <a:cs typeface="Arial" panose="020B0604020202020204" pitchFamily="34" charset="0"/>
                        </a:rPr>
                        <a:t>1. </a:t>
                      </a:r>
                      <a:r>
                        <a:rPr lang="es-ES" sz="1500" u="none" dirty="0">
                          <a:latin typeface="Arial" panose="020B0604020202020204" pitchFamily="34" charset="0"/>
                          <a:cs typeface="Arial" panose="020B0604020202020204" pitchFamily="34" charset="0"/>
                        </a:rPr>
                        <a:t>Se presentó el Plan de Trabajo para la implementación de la Simplificación de Trámites Administrativos a la Comisión Presidencial de Gobierno Abierto y Electrónico -GAE-.</a:t>
                      </a:r>
                      <a:endParaRPr lang="es-GT" sz="1500" u="none"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3283163"/>
                  </a:ext>
                </a:extLst>
              </a:tr>
              <a:tr h="783281">
                <a:tc>
                  <a:txBody>
                    <a:bodyPr/>
                    <a:lstStyle/>
                    <a:p>
                      <a:pPr algn="just"/>
                      <a:r>
                        <a:rPr lang="es-MX" sz="1500" b="1" u="none" kern="1200" dirty="0">
                          <a:solidFill>
                            <a:srgbClr val="0070C0"/>
                          </a:solidFill>
                          <a:latin typeface="Arial" panose="020B0604020202020204" pitchFamily="34" charset="0"/>
                          <a:ea typeface="+mn-ea"/>
                          <a:cs typeface="Arial" panose="020B0604020202020204" pitchFamily="34" charset="0"/>
                        </a:rPr>
                        <a:t>2. </a:t>
                      </a:r>
                      <a:r>
                        <a:rPr lang="es-ES" sz="1500" u="none" dirty="0">
                          <a:latin typeface="Arial" panose="020B0604020202020204" pitchFamily="34" charset="0"/>
                          <a:cs typeface="Arial" panose="020B0604020202020204" pitchFamily="34" charset="0"/>
                        </a:rPr>
                        <a:t>Avance en el desarrollo de automatización de procesos administrativos </a:t>
                      </a:r>
                      <a:r>
                        <a:rPr lang="es-ES" sz="1500" u="none">
                          <a:latin typeface="Arial" panose="020B0604020202020204" pitchFamily="34" charset="0"/>
                          <a:cs typeface="Arial" panose="020B0604020202020204" pitchFamily="34" charset="0"/>
                        </a:rPr>
                        <a:t>y financieros </a:t>
                      </a:r>
                      <a:r>
                        <a:rPr lang="es-ES" sz="1500" u="none" dirty="0">
                          <a:latin typeface="Arial" panose="020B0604020202020204" pitchFamily="34" charset="0"/>
                          <a:cs typeface="Arial" panose="020B0604020202020204" pitchFamily="34" charset="0"/>
                        </a:rPr>
                        <a:t>por medio de un Portal Web, el cual pone a disposición del Despacho Superior información actualizada de cada dirección y unidad administrativa.</a:t>
                      </a:r>
                      <a:endParaRPr lang="es-GT" sz="1500" u="none"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6912561"/>
                  </a:ext>
                </a:extLst>
              </a:tr>
              <a:tr h="783281">
                <a:tc>
                  <a:txBody>
                    <a:bodyPr/>
                    <a:lstStyle/>
                    <a:p>
                      <a:pPr algn="just"/>
                      <a:r>
                        <a:rPr lang="es-MX" sz="1500" b="1" u="none" kern="1200" dirty="0">
                          <a:solidFill>
                            <a:srgbClr val="0070C0"/>
                          </a:solidFill>
                          <a:latin typeface="Arial" panose="020B0604020202020204" pitchFamily="34" charset="0"/>
                          <a:ea typeface="+mn-ea"/>
                          <a:cs typeface="Arial" panose="020B0604020202020204" pitchFamily="34" charset="0"/>
                        </a:rPr>
                        <a:t>3. </a:t>
                      </a:r>
                      <a:r>
                        <a:rPr lang="es-ES" sz="1500" u="none" dirty="0">
                          <a:latin typeface="Arial" panose="020B0604020202020204" pitchFamily="34" charset="0"/>
                          <a:cs typeface="Arial" panose="020B0604020202020204" pitchFamily="34" charset="0"/>
                        </a:rPr>
                        <a:t>Seguimiento a las Prioridades Presidenciales según la Política General de Gobierno PGG 2020-2024, a través de Reuniones Ministeriales, Giras Presidenciales y Proyectos Prioritarios.</a:t>
                      </a:r>
                      <a:endParaRPr lang="es-GT" sz="1500" u="none"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6203120"/>
                  </a:ext>
                </a:extLst>
              </a:tr>
            </a:tbl>
          </a:graphicData>
        </a:graphic>
      </p:graphicFrame>
      <p:pic>
        <p:nvPicPr>
          <p:cNvPr id="2" name="Imagen 1">
            <a:extLst>
              <a:ext uri="{FF2B5EF4-FFF2-40B4-BE49-F238E27FC236}">
                <a16:creationId xmlns:a16="http://schemas.microsoft.com/office/drawing/2014/main" id="{A16160FF-3918-A06B-722E-F8EFCA6975A2}"/>
              </a:ext>
            </a:extLst>
          </p:cNvPr>
          <p:cNvPicPr>
            <a:picLocks noChangeAspect="1"/>
          </p:cNvPicPr>
          <p:nvPr/>
        </p:nvPicPr>
        <p:blipFill>
          <a:blip r:embed="rId3"/>
          <a:stretch>
            <a:fillRect/>
          </a:stretch>
        </p:blipFill>
        <p:spPr>
          <a:xfrm>
            <a:off x="7259965" y="233011"/>
            <a:ext cx="4605129" cy="658983"/>
          </a:xfrm>
          <a:prstGeom prst="rect">
            <a:avLst/>
          </a:prstGeom>
        </p:spPr>
      </p:pic>
    </p:spTree>
    <p:extLst>
      <p:ext uri="{BB962C8B-B14F-4D97-AF65-F5344CB8AC3E}">
        <p14:creationId xmlns:p14="http://schemas.microsoft.com/office/powerpoint/2010/main" val="565254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622460" y="1335338"/>
            <a:ext cx="9542895" cy="892552"/>
          </a:xfrm>
          <a:prstGeom prst="rect">
            <a:avLst/>
          </a:prstGeom>
          <a:noFill/>
        </p:spPr>
        <p:txBody>
          <a:bodyPr wrap="square" rtlCol="0">
            <a:spAutoFit/>
          </a:bodyPr>
          <a:lstStyle/>
          <a:p>
            <a:pPr algn="just"/>
            <a:r>
              <a:rPr lang="es-GT" sz="2600" b="1" dirty="0">
                <a:latin typeface="Arial" panose="020B0604020202020204" pitchFamily="34" charset="0"/>
                <a:cs typeface="Arial" panose="020B0604020202020204" pitchFamily="34" charset="0"/>
              </a:rPr>
              <a:t>¿QUÉ TENDENCIA MUESTRA EL USO DE LOS   RECURSOS PÚBLICOS?</a:t>
            </a:r>
            <a:endParaRPr kumimoji="0" lang="es-GT" sz="26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pic>
        <p:nvPicPr>
          <p:cNvPr id="4" name="Picture 2" descr="7 TENDENCIAS TECNOLÓGICAS PARA EL EL 2021 | MQA">
            <a:extLst>
              <a:ext uri="{FF2B5EF4-FFF2-40B4-BE49-F238E27FC236}">
                <a16:creationId xmlns:a16="http://schemas.microsoft.com/office/drawing/2014/main" id="{917C53C8-656A-4193-A96D-93181679B160}"/>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4481" y="156140"/>
            <a:ext cx="2044538" cy="1534116"/>
          </a:xfrm>
          <a:prstGeom prst="rect">
            <a:avLst/>
          </a:prstGeom>
          <a:noFill/>
          <a:extLst>
            <a:ext uri="{909E8E84-426E-40DD-AFC4-6F175D3DCCD1}">
              <a14:hiddenFill xmlns:a14="http://schemas.microsoft.com/office/drawing/2010/main">
                <a:solidFill>
                  <a:srgbClr val="FFFFFF"/>
                </a:solidFill>
              </a14:hiddenFill>
            </a:ext>
          </a:extLst>
        </p:spPr>
      </p:pic>
      <p:sp>
        <p:nvSpPr>
          <p:cNvPr id="5" name="Título 1">
            <a:extLst>
              <a:ext uri="{FF2B5EF4-FFF2-40B4-BE49-F238E27FC236}">
                <a16:creationId xmlns:a16="http://schemas.microsoft.com/office/drawing/2014/main" id="{47807CF3-2ECE-41D9-AD9D-BB74C004433D}"/>
              </a:ext>
            </a:extLst>
          </p:cNvPr>
          <p:cNvSpPr txBox="1">
            <a:spLocks/>
          </p:cNvSpPr>
          <p:nvPr/>
        </p:nvSpPr>
        <p:spPr>
          <a:xfrm>
            <a:off x="564826" y="2642841"/>
            <a:ext cx="11062348" cy="3426692"/>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ES" sz="1400" b="0" dirty="0">
                <a:solidFill>
                  <a:schemeClr val="tx1"/>
                </a:solidFill>
                <a:latin typeface="Arial" panose="020B0604020202020204" pitchFamily="34" charset="0"/>
                <a:cs typeface="Arial" panose="020B0604020202020204" pitchFamily="34" charset="0"/>
              </a:rPr>
              <a:t>La Secretaría Privada de la Presidencia, es una institución que tiene como función principal ser el órgano administrativo de apoyo al Presidente de la República en los asuntos que se sometan a su consideración, orientándolos conforme su naturaleza hacia donde corresponda, por lo tanto, es una entidad que tiene como producto principal, el servicio al Presidente de la República, en tal sentido, el gasto se orienta principalmente al pago del grupo de gasto 0 “Servicios Personales”, que integra el personal de apoyo administrativo y personal encargado de dar seguimiento a las prioridades presidenciales, así también a los demás grupos de gasto de funcionamiento que coadyuvan a la ejecución de actividades.  </a:t>
            </a:r>
          </a:p>
          <a:p>
            <a:pPr algn="just">
              <a:lnSpc>
                <a:spcPct val="150000"/>
              </a:lnSpc>
            </a:pPr>
            <a:endParaRPr lang="es-ES" sz="1400" b="0" dirty="0">
              <a:solidFill>
                <a:schemeClr val="tx1"/>
              </a:solidFill>
              <a:latin typeface="Arial" panose="020B0604020202020204" pitchFamily="34" charset="0"/>
              <a:cs typeface="Arial" panose="020B0604020202020204" pitchFamily="34" charset="0"/>
            </a:endParaRPr>
          </a:p>
          <a:p>
            <a:pPr algn="just">
              <a:lnSpc>
                <a:spcPct val="150000"/>
              </a:lnSpc>
            </a:pPr>
            <a:r>
              <a:rPr lang="es-ES" sz="1400" b="0" dirty="0">
                <a:solidFill>
                  <a:schemeClr val="tx1"/>
                </a:solidFill>
                <a:latin typeface="Arial" panose="020B0604020202020204" pitchFamily="34" charset="0"/>
                <a:cs typeface="Arial" panose="020B0604020202020204" pitchFamily="34" charset="0"/>
              </a:rPr>
              <a:t>La Institución no realiza proyectos de inversión, y los gastos que se reflejan en la tipología de inversión, obedecen al equipamiento institucional, el cual es necesario para que el personal cumpla con sus funciones y actividades asignadas.</a:t>
            </a:r>
            <a:endParaRPr lang="es-GT" sz="2000" b="0" dirty="0">
              <a:solidFill>
                <a:schemeClr val="accent1">
                  <a:lumMod val="50000"/>
                </a:schemeClr>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A2893B88-8D6A-755A-63A6-A80B1662D68E}"/>
              </a:ext>
            </a:extLst>
          </p:cNvPr>
          <p:cNvPicPr>
            <a:picLocks noChangeAspect="1"/>
          </p:cNvPicPr>
          <p:nvPr/>
        </p:nvPicPr>
        <p:blipFill>
          <a:blip r:embed="rId4"/>
          <a:stretch>
            <a:fillRect/>
          </a:stretch>
        </p:blipFill>
        <p:spPr>
          <a:xfrm>
            <a:off x="7259965" y="233011"/>
            <a:ext cx="4605129" cy="658983"/>
          </a:xfrm>
          <a:prstGeom prst="rect">
            <a:avLst/>
          </a:prstGeom>
        </p:spPr>
      </p:pic>
    </p:spTree>
    <p:extLst>
      <p:ext uri="{BB962C8B-B14F-4D97-AF65-F5344CB8AC3E}">
        <p14:creationId xmlns:p14="http://schemas.microsoft.com/office/powerpoint/2010/main" val="2756736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362857" y="1386466"/>
            <a:ext cx="10062526" cy="461665"/>
          </a:xfrm>
          <a:prstGeom prst="rect">
            <a:avLst/>
          </a:prstGeom>
          <a:noFill/>
        </p:spPr>
        <p:txBody>
          <a:bodyPr wrap="square" rtlCol="0">
            <a:spAutoFit/>
          </a:bodyPr>
          <a:lstStyle/>
          <a:p>
            <a:r>
              <a:rPr lang="es-GT" sz="2400" dirty="0">
                <a:latin typeface="Arial" panose="020B0604020202020204" pitchFamily="34" charset="0"/>
                <a:cs typeface="Arial" panose="020B0604020202020204" pitchFamily="34" charset="0"/>
              </a:rPr>
              <a:t>¿</a:t>
            </a:r>
            <a:r>
              <a:rPr lang="es-GT" sz="2400" b="1" dirty="0">
                <a:latin typeface="Arial" panose="020B0604020202020204" pitchFamily="34" charset="0"/>
                <a:cs typeface="Arial" panose="020B0604020202020204" pitchFamily="34" charset="0"/>
              </a:rPr>
              <a:t>QUÉ RESULTADOS SE OBTUVIERON EN EL MARCO DE LA PGG?</a:t>
            </a:r>
            <a:endParaRPr lang="es-GT" sz="2400" b="1" dirty="0">
              <a:solidFill>
                <a:schemeClr val="accent1">
                  <a:lumMod val="50000"/>
                </a:schemeClr>
              </a:solidFill>
              <a:latin typeface="Arial" panose="020B0604020202020204" pitchFamily="34" charset="0"/>
              <a:cs typeface="Arial" panose="020B0604020202020204" pitchFamily="34" charset="0"/>
            </a:endParaRPr>
          </a:p>
        </p:txBody>
      </p:sp>
      <p:pic>
        <p:nvPicPr>
          <p:cNvPr id="7" name="Picture 6" descr="Noticias de Canción de Abril - TuneCore">
            <a:extLst>
              <a:ext uri="{FF2B5EF4-FFF2-40B4-BE49-F238E27FC236}">
                <a16:creationId xmlns:a16="http://schemas.microsoft.com/office/drawing/2014/main" id="{2AE6E717-3690-46C5-B7B7-D7B8A68373EB}"/>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202303"/>
            <a:ext cx="1482929" cy="1475868"/>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A5138438-1E98-4170-8679-FC69EB14CABC}"/>
              </a:ext>
            </a:extLst>
          </p:cNvPr>
          <p:cNvSpPr txBox="1">
            <a:spLocks/>
          </p:cNvSpPr>
          <p:nvPr/>
        </p:nvSpPr>
        <p:spPr>
          <a:xfrm>
            <a:off x="538397" y="1617299"/>
            <a:ext cx="7406641" cy="5238750"/>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00" b="0" dirty="0">
                <a:solidFill>
                  <a:srgbClr val="000000"/>
                </a:solidFill>
                <a:latin typeface="Arial" panose="020B0604020202020204" pitchFamily="34" charset="0"/>
                <a:cs typeface="Arial" panose="020B0604020202020204" pitchFamily="34" charset="0"/>
              </a:rPr>
              <a:t>La </a:t>
            </a:r>
            <a:r>
              <a:rPr lang="es-GT" sz="2000" dirty="0">
                <a:solidFill>
                  <a:srgbClr val="0070C0"/>
                </a:solidFill>
                <a:latin typeface="Arial" panose="020B0604020202020204" pitchFamily="34" charset="0"/>
                <a:cs typeface="Arial" panose="020B0604020202020204" pitchFamily="34" charset="0"/>
              </a:rPr>
              <a:t>Política General de Gobierno </a:t>
            </a:r>
            <a:r>
              <a:rPr lang="es-GT" sz="2000" b="0" dirty="0">
                <a:solidFill>
                  <a:srgbClr val="000000"/>
                </a:solidFill>
                <a:latin typeface="Arial" panose="020B0604020202020204" pitchFamily="34" charset="0"/>
                <a:cs typeface="Arial" panose="020B0604020202020204" pitchFamily="34" charset="0"/>
              </a:rPr>
              <a:t>(</a:t>
            </a:r>
            <a:r>
              <a:rPr lang="es-GT" sz="2000" b="0" dirty="0" err="1">
                <a:solidFill>
                  <a:srgbClr val="000000"/>
                </a:solidFill>
                <a:latin typeface="Arial" panose="020B0604020202020204" pitchFamily="34" charset="0"/>
                <a:cs typeface="Arial" panose="020B0604020202020204" pitchFamily="34" charset="0"/>
              </a:rPr>
              <a:t>PGG</a:t>
            </a:r>
            <a:r>
              <a:rPr lang="es-GT" sz="2000" b="0" dirty="0">
                <a:solidFill>
                  <a:srgbClr val="000000"/>
                </a:solidFill>
                <a:latin typeface="Arial" panose="020B0604020202020204" pitchFamily="34" charset="0"/>
                <a:cs typeface="Arial" panose="020B0604020202020204" pitchFamily="34" charset="0"/>
              </a:rPr>
              <a:t>) es el plan de acción del Gobierno de Guatemala, en donde se plasman los objetivos estratégicos y los lineamientos de las políticas públicas.</a:t>
            </a:r>
          </a:p>
          <a:p>
            <a:pPr algn="just">
              <a:lnSpc>
                <a:spcPct val="150000"/>
              </a:lnSpc>
            </a:pPr>
            <a:endParaRPr lang="es-GT" sz="2000" b="0" dirty="0">
              <a:solidFill>
                <a:srgbClr val="000000"/>
              </a:solidFill>
              <a:latin typeface="Arial" panose="020B0604020202020204" pitchFamily="34" charset="0"/>
              <a:cs typeface="Arial" panose="020B0604020202020204" pitchFamily="34" charset="0"/>
            </a:endParaRPr>
          </a:p>
          <a:p>
            <a:pPr algn="just">
              <a:lnSpc>
                <a:spcPct val="150000"/>
              </a:lnSpc>
            </a:pPr>
            <a:r>
              <a:rPr lang="es-ES" sz="2000" b="0" dirty="0">
                <a:solidFill>
                  <a:srgbClr val="000000"/>
                </a:solidFill>
                <a:latin typeface="Arial" panose="020B0604020202020204" pitchFamily="34" charset="0"/>
                <a:cs typeface="Arial" panose="020B0604020202020204" pitchFamily="34" charset="0"/>
              </a:rPr>
              <a:t>“La Secretaría Privada de la Presidencia, durante el cuatrimestre reportado colaboró con el cumplimiento de la PGG por medio del pilar 4, Estado Transparente, Responsable y Efectivo”.</a:t>
            </a:r>
            <a:endParaRPr lang="es-GT" sz="2000" b="0" dirty="0">
              <a:solidFill>
                <a:srgbClr val="4472C4">
                  <a:lumMod val="50000"/>
                </a:srgb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5E8B0F1A-A722-4908-B2B0-28943B911639}"/>
              </a:ext>
            </a:extLst>
          </p:cNvPr>
          <p:cNvSpPr txBox="1">
            <a:spLocks/>
          </p:cNvSpPr>
          <p:nvPr/>
        </p:nvSpPr>
        <p:spPr>
          <a:xfrm>
            <a:off x="9107055" y="2042976"/>
            <a:ext cx="2703599"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br>
              <a:rPr lang="es-GT" sz="1600" b="0" dirty="0">
                <a:solidFill>
                  <a:schemeClr val="tx1"/>
                </a:solidFill>
                <a:latin typeface="Arial" panose="020B0604020202020204" pitchFamily="34" charset="0"/>
                <a:cs typeface="Arial" panose="020B0604020202020204" pitchFamily="34" charset="0"/>
              </a:rPr>
            </a:br>
            <a:r>
              <a:rPr lang="es-ES" sz="1600" dirty="0">
                <a:solidFill>
                  <a:schemeClr val="accent1">
                    <a:lumMod val="50000"/>
                  </a:schemeClr>
                </a:solidFill>
                <a:latin typeface="Arial" panose="020B0604020202020204" pitchFamily="34" charset="0"/>
                <a:cs typeface="Arial" panose="020B0604020202020204" pitchFamily="34" charset="0"/>
              </a:rPr>
              <a:t>Se contribuyó con el pilar 4, Estado Transparente, Responsable y Efectivo.</a:t>
            </a:r>
          </a:p>
          <a:p>
            <a:pPr algn="just">
              <a:lnSpc>
                <a:spcPct val="150000"/>
              </a:lnSpc>
            </a:pPr>
            <a:endParaRPr lang="es-GT" sz="1600" b="0" dirty="0">
              <a:solidFill>
                <a:schemeClr val="tx1"/>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0592FDE8-3253-80D7-783A-17516612F507}"/>
              </a:ext>
            </a:extLst>
          </p:cNvPr>
          <p:cNvPicPr>
            <a:picLocks noChangeAspect="1"/>
          </p:cNvPicPr>
          <p:nvPr/>
        </p:nvPicPr>
        <p:blipFill>
          <a:blip r:embed="rId4"/>
          <a:stretch>
            <a:fillRect/>
          </a:stretch>
        </p:blipFill>
        <p:spPr>
          <a:xfrm>
            <a:off x="7259965" y="233011"/>
            <a:ext cx="4605129" cy="658983"/>
          </a:xfrm>
          <a:prstGeom prst="rect">
            <a:avLst/>
          </a:prstGeom>
        </p:spPr>
      </p:pic>
    </p:spTree>
    <p:extLst>
      <p:ext uri="{BB962C8B-B14F-4D97-AF65-F5344CB8AC3E}">
        <p14:creationId xmlns:p14="http://schemas.microsoft.com/office/powerpoint/2010/main" val="926661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1780859" y="1060614"/>
            <a:ext cx="97645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r>
              <a:rPr kumimoji="0" lang="es-GT" sz="24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QUÉ MEDIDAS DE TRANSPARENCIA SE HAN APLICADO?</a:t>
            </a:r>
            <a:endParaRPr kumimoji="0" lang="es-GT" sz="2400" b="1" i="0" u="none" strike="noStrike" kern="0" cap="none" spc="0" normalizeH="0" baseline="0" noProof="0" dirty="0">
              <a:ln>
                <a:noFill/>
              </a:ln>
              <a:solidFill>
                <a:srgbClr val="4472C4">
                  <a:lumMod val="50000"/>
                </a:srgbClr>
              </a:solidFill>
              <a:effectLst/>
              <a:uLnTx/>
              <a:uFillTx/>
              <a:latin typeface="Arial" panose="020B0604020202020204" pitchFamily="34" charset="0"/>
              <a:cs typeface="Arial" panose="020B0604020202020204" pitchFamily="34" charset="0"/>
              <a:sym typeface="Arial"/>
            </a:endParaRPr>
          </a:p>
        </p:txBody>
      </p:sp>
      <p:sp>
        <p:nvSpPr>
          <p:cNvPr id="6" name="Título 1">
            <a:extLst>
              <a:ext uri="{FF2B5EF4-FFF2-40B4-BE49-F238E27FC236}">
                <a16:creationId xmlns:a16="http://schemas.microsoft.com/office/drawing/2014/main" id="{6DA48D81-4A41-492E-A495-DEF83AC3DEFC}"/>
              </a:ext>
            </a:extLst>
          </p:cNvPr>
          <p:cNvSpPr txBox="1">
            <a:spLocks/>
          </p:cNvSpPr>
          <p:nvPr/>
        </p:nvSpPr>
        <p:spPr>
          <a:xfrm>
            <a:off x="420331" y="1605193"/>
            <a:ext cx="10681778" cy="449080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1800" b="0" dirty="0">
                <a:solidFill>
                  <a:schemeClr val="tx1"/>
                </a:solidFill>
                <a:latin typeface="Arial" panose="020B0604020202020204" pitchFamily="34" charset="0"/>
                <a:cs typeface="Arial" panose="020B0604020202020204" pitchFamily="34" charset="0"/>
              </a:rPr>
              <a:t>Para garantizar el </a:t>
            </a:r>
            <a:r>
              <a:rPr lang="es-GT" sz="1800" dirty="0">
                <a:solidFill>
                  <a:srgbClr val="0070C0"/>
                </a:solidFill>
                <a:latin typeface="Arial" panose="020B0604020202020204" pitchFamily="34" charset="0"/>
                <a:cs typeface="Arial" panose="020B0604020202020204" pitchFamily="34" charset="0"/>
              </a:rPr>
              <a:t>uso adecuado del dinero público </a:t>
            </a:r>
            <a:r>
              <a:rPr lang="es-GT" sz="1800" b="0" dirty="0">
                <a:solidFill>
                  <a:schemeClr val="tx1"/>
                </a:solidFill>
                <a:latin typeface="Arial" panose="020B0604020202020204" pitchFamily="34" charset="0"/>
                <a:cs typeface="Arial" panose="020B0604020202020204" pitchFamily="34" charset="0"/>
              </a:rPr>
              <a:t>y el avance en el cumplimiento de los objetivos de Estado, la Secretaría Privada de la Presidencia ha adoptado como medidas de transparencia:</a:t>
            </a:r>
          </a:p>
          <a:p>
            <a:pPr algn="just">
              <a:lnSpc>
                <a:spcPct val="150000"/>
              </a:lnSpc>
            </a:pPr>
            <a:endParaRPr lang="es-GT" sz="1800" b="0" dirty="0">
              <a:solidFill>
                <a:schemeClr val="tx1"/>
              </a:solidFill>
              <a:latin typeface="Arial" panose="020B0604020202020204" pitchFamily="34" charset="0"/>
              <a:cs typeface="Arial" panose="020B0604020202020204" pitchFamily="34" charset="0"/>
            </a:endParaRPr>
          </a:p>
          <a:p>
            <a:pPr marL="228600" indent="-228600" algn="just">
              <a:lnSpc>
                <a:spcPct val="150000"/>
              </a:lnSpc>
              <a:buFont typeface="+mj-lt"/>
              <a:buAutoNum type="alphaLcParenR"/>
            </a:pPr>
            <a:r>
              <a:rPr lang="es-GT" sz="1500" b="0" dirty="0">
                <a:solidFill>
                  <a:schemeClr val="tx1"/>
                </a:solidFill>
                <a:latin typeface="Arial" panose="020B0604020202020204" pitchFamily="34" charset="0"/>
                <a:cs typeface="Arial" panose="020B0604020202020204" pitchFamily="34" charset="0"/>
              </a:rPr>
              <a:t> </a:t>
            </a:r>
            <a:r>
              <a:rPr lang="es-ES" sz="1500" b="0" dirty="0">
                <a:solidFill>
                  <a:schemeClr val="tx1"/>
                </a:solidFill>
                <a:latin typeface="Arial" panose="020B0604020202020204" pitchFamily="34" charset="0"/>
                <a:cs typeface="Arial" panose="020B0604020202020204" pitchFamily="34" charset="0"/>
              </a:rPr>
              <a:t>Elaboración de Informes de Rendición de Cuentas cuatrimestral, presentados a la Comisión Presidencial Contra la Corrupción.</a:t>
            </a:r>
          </a:p>
          <a:p>
            <a:pPr marL="228600" indent="-228600" algn="just">
              <a:lnSpc>
                <a:spcPct val="150000"/>
              </a:lnSpc>
              <a:buFont typeface="+mj-lt"/>
              <a:buAutoNum type="alphaLcParenR"/>
            </a:pPr>
            <a:r>
              <a:rPr lang="es-ES" sz="1500" b="0" dirty="0">
                <a:solidFill>
                  <a:schemeClr val="tx1"/>
                </a:solidFill>
                <a:latin typeface="Arial" panose="020B0604020202020204" pitchFamily="34" charset="0"/>
                <a:cs typeface="Arial" panose="020B0604020202020204" pitchFamily="34" charset="0"/>
              </a:rPr>
              <a:t>Informes mensuales y cuatrimestrales de la ejecución de metas físicas y financieras, presentadas a la Dirección Técnica del Presupuesto del Ministerio de Finanzas Públicas; Secretaría General de Planificación y Programación -SEGEPLAN-; Congreso de la República y a la Contraloría General de Cuentas.</a:t>
            </a:r>
          </a:p>
          <a:p>
            <a:pPr marL="228600" indent="-228600" algn="just">
              <a:lnSpc>
                <a:spcPct val="150000"/>
              </a:lnSpc>
              <a:buFont typeface="+mj-lt"/>
              <a:buAutoNum type="alphaLcParenR"/>
            </a:pPr>
            <a:r>
              <a:rPr lang="es-ES" sz="1500" b="0" dirty="0">
                <a:solidFill>
                  <a:schemeClr val="tx1"/>
                </a:solidFill>
                <a:latin typeface="Arial" panose="020B0604020202020204" pitchFamily="34" charset="0"/>
                <a:cs typeface="Arial" panose="020B0604020202020204" pitchFamily="34" charset="0"/>
              </a:rPr>
              <a:t>Fortalecimiento de la página de Información Pública, de conformidad a la legislación vigente aplicable, a través de los requerimientos y directrices que dicta la Procuraduría de Derechos Humanos.</a:t>
            </a:r>
          </a:p>
          <a:p>
            <a:pPr marL="228600" indent="-228600" algn="just">
              <a:lnSpc>
                <a:spcPct val="150000"/>
              </a:lnSpc>
              <a:buFont typeface="+mj-lt"/>
              <a:buAutoNum type="alphaLcParenR"/>
            </a:pPr>
            <a:r>
              <a:rPr lang="es-ES" sz="1500" b="0" dirty="0">
                <a:solidFill>
                  <a:schemeClr val="tx1"/>
                </a:solidFill>
                <a:latin typeface="Arial" panose="020B0604020202020204" pitchFamily="34" charset="0"/>
                <a:cs typeface="Arial" panose="020B0604020202020204" pitchFamily="34" charset="0"/>
              </a:rPr>
              <a:t>Cumplimiento a la Política Nacional de Datos Abiertos 2018-2022, en la entrega permanente, actualizada, accesible y comprensible de información pública relevante a la ciudadanía y al público en general.</a:t>
            </a:r>
          </a:p>
        </p:txBody>
      </p:sp>
      <p:pic>
        <p:nvPicPr>
          <p:cNvPr id="10" name="Picture 10" descr="Iconos de Transparencia - 450 iconos vectoriales gratis">
            <a:extLst>
              <a:ext uri="{FF2B5EF4-FFF2-40B4-BE49-F238E27FC236}">
                <a16:creationId xmlns:a16="http://schemas.microsoft.com/office/drawing/2014/main" id="{0EC9FEFC-AF84-476E-99DE-70CA9EAB0CEB}"/>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9654" y="165777"/>
            <a:ext cx="1471205" cy="1471206"/>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6C4C2051-1719-DF21-EFE4-3D017000DCE7}"/>
              </a:ext>
            </a:extLst>
          </p:cNvPr>
          <p:cNvPicPr>
            <a:picLocks noChangeAspect="1"/>
          </p:cNvPicPr>
          <p:nvPr/>
        </p:nvPicPr>
        <p:blipFill>
          <a:blip r:embed="rId4"/>
          <a:stretch>
            <a:fillRect/>
          </a:stretch>
        </p:blipFill>
        <p:spPr>
          <a:xfrm>
            <a:off x="7259965" y="233011"/>
            <a:ext cx="4605129" cy="658983"/>
          </a:xfrm>
          <a:prstGeom prst="rect">
            <a:avLst/>
          </a:prstGeom>
        </p:spPr>
      </p:pic>
    </p:spTree>
    <p:extLst>
      <p:ext uri="{BB962C8B-B14F-4D97-AF65-F5344CB8AC3E}">
        <p14:creationId xmlns:p14="http://schemas.microsoft.com/office/powerpoint/2010/main" val="1127204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76DFDB85-8F6D-CC44-7271-0E53284AD93C}"/>
              </a:ext>
            </a:extLst>
          </p:cNvPr>
          <p:cNvSpPr txBox="1"/>
          <p:nvPr/>
        </p:nvSpPr>
        <p:spPr>
          <a:xfrm>
            <a:off x="2041235" y="1272100"/>
            <a:ext cx="942109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GT" sz="2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r>
              <a:rPr kumimoji="0" lang="es-GT" sz="2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QUÉ </a:t>
            </a:r>
            <a:r>
              <a:rPr lang="es-GT" sz="2200" b="1" dirty="0">
                <a:latin typeface="Arial" panose="020B0604020202020204" pitchFamily="34" charset="0"/>
                <a:cs typeface="Arial" panose="020B0604020202020204" pitchFamily="34" charset="0"/>
              </a:rPr>
              <a:t>DESAFÍOS INSTITUCIONALES SE ESPERAN DURANTE 2022</a:t>
            </a:r>
            <a:r>
              <a:rPr kumimoji="0" lang="es-GT" sz="2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endParaRPr kumimoji="0" lang="es-GT" sz="2200" b="1" i="0" u="none" strike="noStrike" kern="0" cap="none" spc="0" normalizeH="0" baseline="0" noProof="0" dirty="0">
              <a:ln>
                <a:noFill/>
              </a:ln>
              <a:solidFill>
                <a:srgbClr val="4472C4">
                  <a:lumMod val="50000"/>
                </a:srgbClr>
              </a:solidFill>
              <a:effectLst/>
              <a:uLnTx/>
              <a:uFillTx/>
              <a:latin typeface="Arial" panose="020B0604020202020204" pitchFamily="34" charset="0"/>
              <a:cs typeface="Arial" panose="020B0604020202020204" pitchFamily="34" charset="0"/>
              <a:sym typeface="Arial"/>
            </a:endParaRPr>
          </a:p>
        </p:txBody>
      </p:sp>
      <p:pic>
        <p:nvPicPr>
          <p:cNvPr id="7" name="Picture 2" descr="Icono-Comprensión-Desafio Neurolectura | Desafío Neurolectura">
            <a:extLst>
              <a:ext uri="{FF2B5EF4-FFF2-40B4-BE49-F238E27FC236}">
                <a16:creationId xmlns:a16="http://schemas.microsoft.com/office/drawing/2014/main" id="{7E54CCD3-45BB-424D-B5B5-A885179A9D35}"/>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4406" y="133797"/>
            <a:ext cx="1796960" cy="1814841"/>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F14E5606-4B09-41E7-9BE7-3BE152322E62}"/>
              </a:ext>
            </a:extLst>
          </p:cNvPr>
          <p:cNvSpPr txBox="1">
            <a:spLocks/>
          </p:cNvSpPr>
          <p:nvPr/>
        </p:nvSpPr>
        <p:spPr>
          <a:xfrm>
            <a:off x="603890" y="2083093"/>
            <a:ext cx="8761783" cy="3868468"/>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000" b="0" dirty="0">
                <a:solidFill>
                  <a:schemeClr val="tx1"/>
                </a:solidFill>
                <a:latin typeface="Arial" panose="020B0604020202020204" pitchFamily="34" charset="0"/>
                <a:cs typeface="Arial" panose="020B0604020202020204" pitchFamily="34" charset="0"/>
              </a:rPr>
              <a:t>Los </a:t>
            </a:r>
            <a:r>
              <a:rPr lang="es-GT" sz="2000" dirty="0">
                <a:solidFill>
                  <a:srgbClr val="0070C0"/>
                </a:solidFill>
                <a:latin typeface="Arial" panose="020B0604020202020204" pitchFamily="34" charset="0"/>
                <a:cs typeface="Arial" panose="020B0604020202020204" pitchFamily="34" charset="0"/>
              </a:rPr>
              <a:t>principales desafíos </a:t>
            </a:r>
            <a:r>
              <a:rPr lang="es-GT" sz="2000" b="0" dirty="0">
                <a:solidFill>
                  <a:schemeClr val="tx1"/>
                </a:solidFill>
                <a:latin typeface="Arial" panose="020B0604020202020204" pitchFamily="34" charset="0"/>
                <a:cs typeface="Arial" panose="020B0604020202020204" pitchFamily="34" charset="0"/>
              </a:rPr>
              <a:t>son:</a:t>
            </a:r>
          </a:p>
          <a:p>
            <a:pPr marL="285750" indent="-285750" algn="just">
              <a:lnSpc>
                <a:spcPct val="150000"/>
              </a:lnSpc>
              <a:buFont typeface="Arial" panose="020B0604020202020204" pitchFamily="34" charset="0"/>
              <a:buChar char="•"/>
            </a:pPr>
            <a:r>
              <a:rPr lang="es-ES" sz="1600" b="0" dirty="0">
                <a:solidFill>
                  <a:schemeClr val="tx1"/>
                </a:solidFill>
                <a:latin typeface="Arial" panose="020B0604020202020204" pitchFamily="34" charset="0"/>
                <a:cs typeface="Arial" panose="020B0604020202020204" pitchFamily="34" charset="0"/>
              </a:rPr>
              <a:t>Digitalización al 100% de los planteamientos presentados al Señor Presidente de la República y del Despacho Superior de la Secretaria Privada de la Presidencia de la República. </a:t>
            </a:r>
          </a:p>
          <a:p>
            <a:pPr marL="285750" indent="-285750" algn="just">
              <a:lnSpc>
                <a:spcPct val="150000"/>
              </a:lnSpc>
              <a:buFont typeface="Arial" panose="020B0604020202020204" pitchFamily="34" charset="0"/>
              <a:buChar char="•"/>
            </a:pPr>
            <a:r>
              <a:rPr lang="es-ES" sz="1600" b="0" dirty="0">
                <a:solidFill>
                  <a:schemeClr val="tx1"/>
                </a:solidFill>
                <a:latin typeface="Arial" panose="020B0604020202020204" pitchFamily="34" charset="0"/>
                <a:cs typeface="Arial" panose="020B0604020202020204" pitchFamily="34" charset="0"/>
              </a:rPr>
              <a:t>Verificación del cumplimiento de las Prioridades Presidenciales.</a:t>
            </a:r>
          </a:p>
          <a:p>
            <a:pPr marL="285750" indent="-285750" algn="just">
              <a:lnSpc>
                <a:spcPct val="150000"/>
              </a:lnSpc>
              <a:buFont typeface="Arial" panose="020B0604020202020204" pitchFamily="34" charset="0"/>
              <a:buChar char="•"/>
            </a:pPr>
            <a:r>
              <a:rPr lang="es-ES" sz="1600" b="0" dirty="0">
                <a:solidFill>
                  <a:schemeClr val="tx1"/>
                </a:solidFill>
                <a:latin typeface="Arial" panose="020B0604020202020204" pitchFamily="34" charset="0"/>
                <a:cs typeface="Arial" panose="020B0604020202020204" pitchFamily="34" charset="0"/>
              </a:rPr>
              <a:t>Seguimiento oportuno al cumplimiento de programas sociales y proyectos de inversión. </a:t>
            </a:r>
          </a:p>
          <a:p>
            <a:pPr marL="285750" indent="-285750" algn="just">
              <a:lnSpc>
                <a:spcPct val="150000"/>
              </a:lnSpc>
              <a:buFont typeface="Arial" panose="020B0604020202020204" pitchFamily="34" charset="0"/>
              <a:buChar char="•"/>
            </a:pPr>
            <a:r>
              <a:rPr lang="es-ES" sz="1600" b="0" dirty="0">
                <a:solidFill>
                  <a:schemeClr val="tx1"/>
                </a:solidFill>
                <a:latin typeface="Arial" panose="020B0604020202020204" pitchFamily="34" charset="0"/>
                <a:cs typeface="Arial" panose="020B0604020202020204" pitchFamily="34" charset="0"/>
              </a:rPr>
              <a:t>Seguimiento al avance de la ejecución presupuestaria y calidad de gasto público.</a:t>
            </a:r>
          </a:p>
          <a:p>
            <a:pPr marL="285750" indent="-285750" algn="just">
              <a:lnSpc>
                <a:spcPct val="150000"/>
              </a:lnSpc>
              <a:buFont typeface="Arial" panose="020B0604020202020204" pitchFamily="34" charset="0"/>
              <a:buChar char="•"/>
            </a:pPr>
            <a:r>
              <a:rPr lang="es-ES" sz="1600" b="0" dirty="0">
                <a:solidFill>
                  <a:schemeClr val="tx1"/>
                </a:solidFill>
                <a:latin typeface="Arial" panose="020B0604020202020204" pitchFamily="34" charset="0"/>
                <a:cs typeface="Arial" panose="020B0604020202020204" pitchFamily="34" charset="0"/>
              </a:rPr>
              <a:t>Uso y manejo de la tarjeta de compras institucional -TCI-, en virtud que esta secretaria, participa en el plan piloto de ejecución, bajo esta modalidad de pago. </a:t>
            </a:r>
            <a:endParaRPr lang="es-GT" sz="1600" b="0" dirty="0">
              <a:solidFill>
                <a:schemeClr val="accent1">
                  <a:lumMod val="50000"/>
                </a:schemeClr>
              </a:solidFill>
              <a:latin typeface="Arial" panose="020B0604020202020204" pitchFamily="34" charset="0"/>
              <a:cs typeface="Arial" panose="020B0604020202020204" pitchFamily="34" charset="0"/>
            </a:endParaRPr>
          </a:p>
        </p:txBody>
      </p:sp>
      <p:sp>
        <p:nvSpPr>
          <p:cNvPr id="9" name="Título 1">
            <a:extLst>
              <a:ext uri="{FF2B5EF4-FFF2-40B4-BE49-F238E27FC236}">
                <a16:creationId xmlns:a16="http://schemas.microsoft.com/office/drawing/2014/main" id="{1198B853-CC04-437D-8CE1-6C7971382562}"/>
              </a:ext>
            </a:extLst>
          </p:cNvPr>
          <p:cNvSpPr txBox="1">
            <a:spLocks/>
          </p:cNvSpPr>
          <p:nvPr/>
        </p:nvSpPr>
        <p:spPr>
          <a:xfrm>
            <a:off x="9809018" y="2382966"/>
            <a:ext cx="2120838"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l">
              <a:lnSpc>
                <a:spcPct val="150000"/>
              </a:lnSpc>
            </a:pPr>
            <a:br>
              <a:rPr lang="es-GT" sz="1800" b="0" dirty="0">
                <a:solidFill>
                  <a:schemeClr val="tx1"/>
                </a:solidFill>
                <a:latin typeface="Arial" panose="020B0604020202020204" pitchFamily="34" charset="0"/>
                <a:cs typeface="Arial" panose="020B0604020202020204" pitchFamily="34" charset="0"/>
              </a:rPr>
            </a:br>
            <a:r>
              <a:rPr lang="es-ES" sz="1800" b="0" dirty="0">
                <a:solidFill>
                  <a:srgbClr val="0070C0"/>
                </a:solidFill>
                <a:latin typeface="Arial" panose="020B0604020202020204" pitchFamily="34" charset="0"/>
                <a:cs typeface="Arial" panose="020B0604020202020204" pitchFamily="34" charset="0"/>
              </a:rPr>
              <a:t>Las acciones  a seguir son: </a:t>
            </a:r>
          </a:p>
          <a:p>
            <a:pPr marL="285750" indent="-285750" algn="l">
              <a:lnSpc>
                <a:spcPct val="150000"/>
              </a:lnSpc>
              <a:buFont typeface="Arial" panose="020B0604020202020204" pitchFamily="34" charset="0"/>
              <a:buChar char="•"/>
            </a:pPr>
            <a:r>
              <a:rPr lang="es-ES" sz="1800" b="0" dirty="0">
                <a:solidFill>
                  <a:srgbClr val="0070C0"/>
                </a:solidFill>
                <a:latin typeface="Arial" panose="020B0604020202020204" pitchFamily="34" charset="0"/>
                <a:cs typeface="Arial" panose="020B0604020202020204" pitchFamily="34" charset="0"/>
              </a:rPr>
              <a:t>Fortalecimiento Institucional.</a:t>
            </a:r>
          </a:p>
          <a:p>
            <a:pPr marL="285750" indent="-285750" algn="l">
              <a:lnSpc>
                <a:spcPct val="150000"/>
              </a:lnSpc>
              <a:buFont typeface="Arial" panose="020B0604020202020204" pitchFamily="34" charset="0"/>
              <a:buChar char="•"/>
            </a:pPr>
            <a:r>
              <a:rPr lang="es-ES" sz="1800" b="0" dirty="0">
                <a:solidFill>
                  <a:srgbClr val="0070C0"/>
                </a:solidFill>
                <a:latin typeface="Arial" panose="020B0604020202020204" pitchFamily="34" charset="0"/>
                <a:cs typeface="Arial" panose="020B0604020202020204" pitchFamily="34" charset="0"/>
              </a:rPr>
              <a:t>Transparencia y rendición de cuentas.</a:t>
            </a:r>
          </a:p>
          <a:p>
            <a:pPr algn="l">
              <a:lnSpc>
                <a:spcPct val="150000"/>
              </a:lnSpc>
            </a:pPr>
            <a:endParaRPr lang="es-GT" sz="1800" b="0" dirty="0">
              <a:solidFill>
                <a:schemeClr val="tx1"/>
              </a:solidFill>
              <a:latin typeface="Arial" panose="020B0604020202020204" pitchFamily="34" charset="0"/>
              <a:cs typeface="Arial" panose="020B0604020202020204" pitchFamily="34" charset="0"/>
            </a:endParaRPr>
          </a:p>
        </p:txBody>
      </p:sp>
      <p:pic>
        <p:nvPicPr>
          <p:cNvPr id="2" name="Imagen 1">
            <a:extLst>
              <a:ext uri="{FF2B5EF4-FFF2-40B4-BE49-F238E27FC236}">
                <a16:creationId xmlns:a16="http://schemas.microsoft.com/office/drawing/2014/main" id="{D0421767-D32D-CCCB-2D38-3A0E7249188D}"/>
              </a:ext>
            </a:extLst>
          </p:cNvPr>
          <p:cNvPicPr>
            <a:picLocks noChangeAspect="1"/>
          </p:cNvPicPr>
          <p:nvPr/>
        </p:nvPicPr>
        <p:blipFill>
          <a:blip r:embed="rId4"/>
          <a:stretch>
            <a:fillRect/>
          </a:stretch>
        </p:blipFill>
        <p:spPr>
          <a:xfrm>
            <a:off x="7259965" y="233011"/>
            <a:ext cx="4605129" cy="658983"/>
          </a:xfrm>
          <a:prstGeom prst="rect">
            <a:avLst/>
          </a:prstGeom>
        </p:spPr>
      </p:pic>
    </p:spTree>
    <p:extLst>
      <p:ext uri="{BB962C8B-B14F-4D97-AF65-F5344CB8AC3E}">
        <p14:creationId xmlns:p14="http://schemas.microsoft.com/office/powerpoint/2010/main" val="1889281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
        <p:nvSpPr>
          <p:cNvPr id="130" name="Google Shape;130;p7"/>
          <p:cNvSpPr/>
          <p:nvPr/>
        </p:nvSpPr>
        <p:spPr>
          <a:xfrm>
            <a:off x="5573907" y="6228920"/>
            <a:ext cx="1044186" cy="449150"/>
          </a:xfrm>
          <a:prstGeom prst="roundRect">
            <a:avLst>
              <a:gd name="adj" fmla="val 8556"/>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31" name="Google Shape;131;p7"/>
          <p:cNvPicPr preferRelativeResize="0"/>
          <p:nvPr/>
        </p:nvPicPr>
        <p:blipFill rotWithShape="1">
          <a:blip r:embed="rId4">
            <a:alphaModFix/>
          </a:blip>
          <a:srcRect t="248" b="238"/>
          <a:stretch/>
        </p:blipFill>
        <p:spPr>
          <a:xfrm>
            <a:off x="5726838" y="6284612"/>
            <a:ext cx="746674" cy="329414"/>
          </a:xfrm>
          <a:prstGeom prst="rect">
            <a:avLst/>
          </a:prstGeom>
          <a:noFill/>
          <a:ln>
            <a:noFill/>
          </a:ln>
        </p:spPr>
      </p:pic>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A39D96561CF3FA49BA629FB29367CEAB" ma:contentTypeVersion="14" ma:contentTypeDescription="Crear nuevo documento." ma:contentTypeScope="" ma:versionID="11bfcc906a59da226e172dc56474c0a9">
  <xsd:schema xmlns:xsd="http://www.w3.org/2001/XMLSchema" xmlns:xs="http://www.w3.org/2001/XMLSchema" xmlns:p="http://schemas.microsoft.com/office/2006/metadata/properties" xmlns:ns3="efcf9931-6988-4c26-989d-90fd7d9d6177" xmlns:ns4="2de3127d-b50e-4c29-b846-9213acea4d89" targetNamespace="http://schemas.microsoft.com/office/2006/metadata/properties" ma:root="true" ma:fieldsID="7887b7e8beb94716b9af555b403477a5" ns3:_="" ns4:_="">
    <xsd:import namespace="efcf9931-6988-4c26-989d-90fd7d9d6177"/>
    <xsd:import namespace="2de3127d-b50e-4c29-b846-9213acea4d8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element ref="ns4:_activity"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cf9931-6988-4c26-989d-90fd7d9d6177"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e3127d-b50e-4c29-b846-9213acea4d8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2de3127d-b50e-4c29-b846-9213acea4d8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738F28A-4869-4876-95EF-BDD1ADB71C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cf9931-6988-4c26-989d-90fd7d9d6177"/>
    <ds:schemaRef ds:uri="2de3127d-b50e-4c29-b846-9213acea4d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6E19B80-63CA-4DEB-845B-104AD8141C39}">
  <ds:schemaRefs>
    <ds:schemaRef ds:uri="http://purl.org/dc/elements/1.1/"/>
    <ds:schemaRef ds:uri="http://purl.org/dc/terms/"/>
    <ds:schemaRef ds:uri="efcf9931-6988-4c26-989d-90fd7d9d6177"/>
    <ds:schemaRef ds:uri="http://schemas.microsoft.com/office/2006/documentManagement/types"/>
    <ds:schemaRef ds:uri="http://purl.org/dc/dcmitype/"/>
    <ds:schemaRef ds:uri="http://schemas.microsoft.com/office/infopath/2007/PartnerControls"/>
    <ds:schemaRef ds:uri="http://www.w3.org/XML/1998/namespace"/>
    <ds:schemaRef ds:uri="http://schemas.openxmlformats.org/package/2006/metadata/core-properties"/>
    <ds:schemaRef ds:uri="2de3127d-b50e-4c29-b846-9213acea4d89"/>
    <ds:schemaRef ds:uri="http://schemas.microsoft.com/office/2006/metadata/properties"/>
  </ds:schemaRefs>
</ds:datastoreItem>
</file>

<file path=customXml/itemProps3.xml><?xml version="1.0" encoding="utf-8"?>
<ds:datastoreItem xmlns:ds="http://schemas.openxmlformats.org/officeDocument/2006/customXml" ds:itemID="{96F9D93B-C6DD-4983-8FE0-C474EA403DF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109</TotalTime>
  <Words>1521</Words>
  <Application>Microsoft Office PowerPoint</Application>
  <PresentationFormat>Panorámica</PresentationFormat>
  <Paragraphs>142</Paragraphs>
  <Slides>20</Slides>
  <Notes>20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20</vt:i4>
      </vt:variant>
    </vt:vector>
  </HeadingPairs>
  <TitlesOfParts>
    <vt:vector size="24" baseType="lpstr">
      <vt:lpstr>Times New Roman</vt:lpstr>
      <vt:lpstr>Calibri</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Mac SCSP</dc:creator>
  <cp:lastModifiedBy>Esdras Palacios</cp:lastModifiedBy>
  <cp:revision>46</cp:revision>
  <dcterms:created xsi:type="dcterms:W3CDTF">2023-08-16T22:07:49Z</dcterms:created>
  <dcterms:modified xsi:type="dcterms:W3CDTF">2023-09-05T21:10:03Z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0x010100A39D96561CF3FA49BA629FB29367CEAB</vt:lpwstr>
  </property>
</Properties>
</file>