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57" r:id="rId3"/>
    <p:sldId id="264" r:id="rId4"/>
    <p:sldId id="289" r:id="rId5"/>
    <p:sldId id="265" r:id="rId6"/>
    <p:sldId id="266" r:id="rId7"/>
    <p:sldId id="267" r:id="rId8"/>
    <p:sldId id="268" r:id="rId9"/>
    <p:sldId id="269" r:id="rId10"/>
    <p:sldId id="270" r:id="rId11"/>
    <p:sldId id="271" r:id="rId12"/>
    <p:sldId id="272" r:id="rId13"/>
    <p:sldId id="273" r:id="rId14"/>
    <p:sldId id="274" r:id="rId15"/>
    <p:sldId id="290" r:id="rId16"/>
    <p:sldId id="276" r:id="rId17"/>
    <p:sldId id="291" r:id="rId18"/>
    <p:sldId id="283" r:id="rId19"/>
    <p:sldId id="292" r:id="rId20"/>
    <p:sldId id="285" r:id="rId21"/>
    <p:sldId id="286" r:id="rId22"/>
    <p:sldId id="287" r:id="rId23"/>
    <p:sldId id="288" r:id="rId24"/>
    <p:sldId id="263" r:id="rId25"/>
  </p:sldIdLst>
  <p:sldSz cx="12192000" cy="6858000"/>
  <p:notesSz cx="7010400" cy="9296400"/>
  <p:embeddedFontLst>
    <p:embeddedFont>
      <p:font typeface="Calibri" panose="020F0502020204030204" pitchFamily="34" charset="0"/>
      <p:regular r:id="rId27"/>
      <p:bold r:id="rId28"/>
      <p:italic r:id="rId29"/>
      <p:boldItalic r:id="rId30"/>
    </p:embeddedFont>
    <p:embeddedFont>
      <p:font typeface="Montserrat" panose="00000500000000000000" pitchFamily="2" charset="0"/>
      <p:regular r:id="rId31"/>
      <p:bold r:id="rId32"/>
      <p:italic r:id="rId33"/>
      <p:boldItalic r:id="rId34"/>
    </p:embeddedFont>
    <p:embeddedFont>
      <p:font typeface="Montserrat ExtraBold" panose="00000900000000000000" pitchFamily="2" charset="0"/>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6" roundtripDataSignature="AMtx7miu4lNT1c+nss14akBozS1/FarPc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660"/>
    <a:srgbClr val="A09185"/>
    <a:srgbClr val="02486B"/>
    <a:srgbClr val="034F72"/>
    <a:srgbClr val="014063"/>
    <a:srgbClr val="223C6C"/>
    <a:srgbClr val="254275"/>
    <a:srgbClr val="1B3055"/>
    <a:srgbClr val="1525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snapToObjects="1">
      <p:cViewPr varScale="1">
        <p:scale>
          <a:sx n="105" d="100"/>
          <a:sy n="105"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51"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46"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iam Miranda" userId="ce593346-6d8c-47f9-8116-ccb6d682b4f1" providerId="ADAL" clId="{DEECD8B1-F1EB-462B-A346-6FC610D58AB4}"/>
    <pc:docChg chg="delSld modSld">
      <pc:chgData name="Miriam Miranda" userId="ce593346-6d8c-47f9-8116-ccb6d682b4f1" providerId="ADAL" clId="{DEECD8B1-F1EB-462B-A346-6FC610D58AB4}" dt="2022-05-04T16:46:40.469" v="182" actId="207"/>
      <pc:docMkLst>
        <pc:docMk/>
      </pc:docMkLst>
      <pc:sldChg chg="modSp mod">
        <pc:chgData name="Miriam Miranda" userId="ce593346-6d8c-47f9-8116-ccb6d682b4f1" providerId="ADAL" clId="{DEECD8B1-F1EB-462B-A346-6FC610D58AB4}" dt="2022-05-04T16:43:37.570" v="83" actId="108"/>
        <pc:sldMkLst>
          <pc:docMk/>
          <pc:sldMk cId="1427809414" sldId="276"/>
        </pc:sldMkLst>
        <pc:spChg chg="mod">
          <ac:chgData name="Miriam Miranda" userId="ce593346-6d8c-47f9-8116-ccb6d682b4f1" providerId="ADAL" clId="{DEECD8B1-F1EB-462B-A346-6FC610D58AB4}" dt="2022-05-04T16:43:37.570" v="83" actId="108"/>
          <ac:spMkLst>
            <pc:docMk/>
            <pc:sldMk cId="1427809414" sldId="276"/>
            <ac:spMk id="11" creationId="{20229E3C-1456-6998-BF32-C4CF4334C042}"/>
          </ac:spMkLst>
        </pc:spChg>
      </pc:sldChg>
      <pc:sldChg chg="del">
        <pc:chgData name="Miriam Miranda" userId="ce593346-6d8c-47f9-8116-ccb6d682b4f1" providerId="ADAL" clId="{DEECD8B1-F1EB-462B-A346-6FC610D58AB4}" dt="2022-05-04T16:40:34.012" v="4" actId="47"/>
        <pc:sldMkLst>
          <pc:docMk/>
          <pc:sldMk cId="900858016" sldId="277"/>
        </pc:sldMkLst>
      </pc:sldChg>
      <pc:sldChg chg="del">
        <pc:chgData name="Miriam Miranda" userId="ce593346-6d8c-47f9-8116-ccb6d682b4f1" providerId="ADAL" clId="{DEECD8B1-F1EB-462B-A346-6FC610D58AB4}" dt="2022-05-04T16:40:36.467" v="5" actId="47"/>
        <pc:sldMkLst>
          <pc:docMk/>
          <pc:sldMk cId="3091735953" sldId="278"/>
        </pc:sldMkLst>
      </pc:sldChg>
      <pc:sldChg chg="del">
        <pc:chgData name="Miriam Miranda" userId="ce593346-6d8c-47f9-8116-ccb6d682b4f1" providerId="ADAL" clId="{DEECD8B1-F1EB-462B-A346-6FC610D58AB4}" dt="2022-05-04T16:40:38.275" v="6" actId="47"/>
        <pc:sldMkLst>
          <pc:docMk/>
          <pc:sldMk cId="2665035455" sldId="279"/>
        </pc:sldMkLst>
      </pc:sldChg>
      <pc:sldChg chg="del">
        <pc:chgData name="Miriam Miranda" userId="ce593346-6d8c-47f9-8116-ccb6d682b4f1" providerId="ADAL" clId="{DEECD8B1-F1EB-462B-A346-6FC610D58AB4}" dt="2022-05-04T16:40:40.947" v="7" actId="47"/>
        <pc:sldMkLst>
          <pc:docMk/>
          <pc:sldMk cId="1782084433" sldId="280"/>
        </pc:sldMkLst>
      </pc:sldChg>
      <pc:sldChg chg="del">
        <pc:chgData name="Miriam Miranda" userId="ce593346-6d8c-47f9-8116-ccb6d682b4f1" providerId="ADAL" clId="{DEECD8B1-F1EB-462B-A346-6FC610D58AB4}" dt="2022-05-04T16:40:43.044" v="8" actId="47"/>
        <pc:sldMkLst>
          <pc:docMk/>
          <pc:sldMk cId="2889909736" sldId="281"/>
        </pc:sldMkLst>
      </pc:sldChg>
      <pc:sldChg chg="modSp mod">
        <pc:chgData name="Miriam Miranda" userId="ce593346-6d8c-47f9-8116-ccb6d682b4f1" providerId="ADAL" clId="{DEECD8B1-F1EB-462B-A346-6FC610D58AB4}" dt="2022-05-04T16:44:49.252" v="179" actId="108"/>
        <pc:sldMkLst>
          <pc:docMk/>
          <pc:sldMk cId="3345529540" sldId="283"/>
        </pc:sldMkLst>
        <pc:graphicFrameChg chg="mod modGraphic">
          <ac:chgData name="Miriam Miranda" userId="ce593346-6d8c-47f9-8116-ccb6d682b4f1" providerId="ADAL" clId="{DEECD8B1-F1EB-462B-A346-6FC610D58AB4}" dt="2022-05-04T16:44:49.252" v="179" actId="108"/>
          <ac:graphicFrameMkLst>
            <pc:docMk/>
            <pc:sldMk cId="3345529540" sldId="283"/>
            <ac:graphicFrameMk id="3" creationId="{45A384C6-B4C0-A7C6-CC12-862B60C91195}"/>
          </ac:graphicFrameMkLst>
        </pc:graphicFrameChg>
      </pc:sldChg>
      <pc:sldChg chg="modSp mod">
        <pc:chgData name="Miriam Miranda" userId="ce593346-6d8c-47f9-8116-ccb6d682b4f1" providerId="ADAL" clId="{DEECD8B1-F1EB-462B-A346-6FC610D58AB4}" dt="2022-05-04T16:45:17.277" v="180" actId="207"/>
        <pc:sldMkLst>
          <pc:docMk/>
          <pc:sldMk cId="3203799554" sldId="285"/>
        </pc:sldMkLst>
        <pc:spChg chg="mod">
          <ac:chgData name="Miriam Miranda" userId="ce593346-6d8c-47f9-8116-ccb6d682b4f1" providerId="ADAL" clId="{DEECD8B1-F1EB-462B-A346-6FC610D58AB4}" dt="2022-05-04T16:45:17.277" v="180" actId="207"/>
          <ac:spMkLst>
            <pc:docMk/>
            <pc:sldMk cId="3203799554" sldId="285"/>
            <ac:spMk id="11" creationId="{22CD8044-C918-401C-B3BB-66DFF95C6952}"/>
          </ac:spMkLst>
        </pc:spChg>
      </pc:sldChg>
      <pc:sldChg chg="modSp mod">
        <pc:chgData name="Miriam Miranda" userId="ce593346-6d8c-47f9-8116-ccb6d682b4f1" providerId="ADAL" clId="{DEECD8B1-F1EB-462B-A346-6FC610D58AB4}" dt="2022-05-04T16:46:40.469" v="182" actId="207"/>
        <pc:sldMkLst>
          <pc:docMk/>
          <pc:sldMk cId="1734279100" sldId="287"/>
        </pc:sldMkLst>
        <pc:spChg chg="mod">
          <ac:chgData name="Miriam Miranda" userId="ce593346-6d8c-47f9-8116-ccb6d682b4f1" providerId="ADAL" clId="{DEECD8B1-F1EB-462B-A346-6FC610D58AB4}" dt="2022-05-04T16:46:16.473" v="181" actId="207"/>
          <ac:spMkLst>
            <pc:docMk/>
            <pc:sldMk cId="1734279100" sldId="287"/>
            <ac:spMk id="10" creationId="{84AF8C08-A576-8B52-567A-DE01924E6F14}"/>
          </ac:spMkLst>
        </pc:spChg>
        <pc:spChg chg="mod">
          <ac:chgData name="Miriam Miranda" userId="ce593346-6d8c-47f9-8116-ccb6d682b4f1" providerId="ADAL" clId="{DEECD8B1-F1EB-462B-A346-6FC610D58AB4}" dt="2022-05-04T16:46:40.469" v="182" actId="207"/>
          <ac:spMkLst>
            <pc:docMk/>
            <pc:sldMk cId="1734279100" sldId="287"/>
            <ac:spMk id="13" creationId="{34C68E1A-E5B4-1A05-C54A-CEAF7E6C94D8}"/>
          </ac:spMkLst>
        </pc:s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s-ES" sz="2800" b="1" i="0" baseline="0">
                <a:solidFill>
                  <a:sysClr val="windowText" lastClr="000000"/>
                </a:solidFill>
                <a:effectLst/>
              </a:rPr>
              <a:t>Ejecución Presupuestaria por Grupo de Gasto </a:t>
            </a:r>
          </a:p>
          <a:p>
            <a:pPr>
              <a:defRPr sz="1400" b="1" i="0" u="none" strike="noStrike" kern="1200" spc="0" baseline="0">
                <a:solidFill>
                  <a:schemeClr val="tx1">
                    <a:lumMod val="65000"/>
                    <a:lumOff val="35000"/>
                  </a:schemeClr>
                </a:solidFill>
                <a:latin typeface="+mn-lt"/>
                <a:ea typeface="+mn-ea"/>
                <a:cs typeface="+mn-cs"/>
              </a:defRPr>
            </a:pPr>
            <a:r>
              <a:rPr lang="es-ES" sz="2400" b="1" i="0" baseline="0">
                <a:solidFill>
                  <a:sysClr val="windowText" lastClr="000000"/>
                </a:solidFill>
                <a:effectLst/>
              </a:rPr>
              <a:t>Enero-Abril Año 2022</a:t>
            </a:r>
          </a:p>
          <a:p>
            <a:pPr>
              <a:defRPr sz="1400" b="1" i="0" u="none" strike="noStrike" kern="1200" spc="0" baseline="0">
                <a:solidFill>
                  <a:schemeClr val="tx1">
                    <a:lumMod val="65000"/>
                    <a:lumOff val="35000"/>
                  </a:schemeClr>
                </a:solidFill>
                <a:latin typeface="+mn-lt"/>
                <a:ea typeface="+mn-ea"/>
                <a:cs typeface="+mn-cs"/>
              </a:defRPr>
            </a:pPr>
            <a:r>
              <a:rPr lang="es-ES" sz="2000" b="1" i="0" baseline="0">
                <a:solidFill>
                  <a:sysClr val="windowText" lastClr="000000"/>
                </a:solidFill>
                <a:effectLst/>
              </a:rPr>
              <a:t>(Millones de Quetzales)</a:t>
            </a:r>
            <a:endParaRPr lang="es-ES" sz="2000" b="1">
              <a:solidFill>
                <a:sysClr val="windowText" lastClr="000000"/>
              </a:solidFill>
              <a:effectLst/>
            </a:endParaRPr>
          </a:p>
        </c:rich>
      </c:tx>
      <c:layout>
        <c:manualLayout>
          <c:xMode val="edge"/>
          <c:yMode val="edge"/>
          <c:x val="0.18074915514397535"/>
          <c:y val="1.2976427887061086E-2"/>
        </c:manualLayout>
      </c:layout>
      <c:overlay val="0"/>
      <c:spPr>
        <a:noFill/>
        <a:ln w="25400">
          <a:noFill/>
        </a:ln>
      </c:spPr>
    </c:title>
    <c:autoTitleDeleted val="0"/>
    <c:plotArea>
      <c:layout>
        <c:manualLayout>
          <c:layoutTarget val="inner"/>
          <c:xMode val="edge"/>
          <c:yMode val="edge"/>
          <c:x val="6.9963372511466879E-2"/>
          <c:y val="0.1733819512979532"/>
          <c:w val="0.88694147236803123"/>
          <c:h val="0.66585204255456643"/>
        </c:manualLayout>
      </c:layout>
      <c:barChart>
        <c:barDir val="col"/>
        <c:grouping val="clustered"/>
        <c:varyColors val="0"/>
        <c:ser>
          <c:idx val="0"/>
          <c:order val="0"/>
          <c:tx>
            <c:v>Asignado</c:v>
          </c:tx>
          <c:spPr>
            <a:solidFill>
              <a:srgbClr val="5B9BD5"/>
            </a:solidFill>
            <a:ln w="25400">
              <a:noFill/>
            </a:ln>
          </c:spPr>
          <c:invertIfNegative val="0"/>
          <c:dLbls>
            <c:dLbl>
              <c:idx val="1"/>
              <c:layout>
                <c:manualLayout>
                  <c:x val="-7.839843318364925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40A-49F2-9043-34BC7F251BA7}"/>
                </c:ext>
              </c:extLst>
            </c:dLbl>
            <c:dLbl>
              <c:idx val="2"/>
              <c:layout>
                <c:manualLayout>
                  <c:x val="-1.175976497754743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40A-49F2-9043-34BC7F251BA7}"/>
                </c:ext>
              </c:extLst>
            </c:dLbl>
            <c:dLbl>
              <c:idx val="3"/>
              <c:layout>
                <c:manualLayout>
                  <c:x val="-1.306640553060821E-2"/>
                  <c:y val="-3.244120032441200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40A-49F2-9043-34BC7F251BA7}"/>
                </c:ext>
              </c:extLst>
            </c:dLbl>
            <c:dLbl>
              <c:idx val="4"/>
              <c:layout>
                <c:manualLayout>
                  <c:x val="-1.6986327189790769E-2"/>
                  <c:y val="-1.62206001622071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40A-49F2-9043-34BC7F251BA7}"/>
                </c:ext>
              </c:extLst>
            </c:dLbl>
            <c:dLbl>
              <c:idx val="5"/>
              <c:layout>
                <c:manualLayout>
                  <c:x val="-1.4373046083668935E-2"/>
                  <c:y val="-6.488240064882400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40A-49F2-9043-34BC7F251BA7}"/>
                </c:ext>
              </c:extLst>
            </c:dLbl>
            <c:numFmt formatCode="\Q#,##0.00" sourceLinked="0"/>
            <c:spPr>
              <a:noFill/>
              <a:ln w="25400">
                <a:noFill/>
              </a:ln>
            </c:spPr>
            <c:txPr>
              <a:bodyPr wrap="square" lIns="38100" tIns="19050" rIns="38100" bIns="19050" anchor="ctr">
                <a:spAutoFit/>
              </a:bodyPr>
              <a:lstStyle/>
              <a:p>
                <a:pPr>
                  <a:defRPr b="1"/>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'Grafica Por grupo '!$B$16:$B$21</c:f>
              <c:strCache>
                <c:ptCount val="6"/>
                <c:pt idx="0">
                  <c:v>Servicios Personales</c:v>
                </c:pt>
                <c:pt idx="1">
                  <c:v>Servicios no Personales</c:v>
                </c:pt>
                <c:pt idx="2">
                  <c:v>Materiales y Suministros</c:v>
                </c:pt>
                <c:pt idx="3">
                  <c:v>Equipo</c:v>
                </c:pt>
                <c:pt idx="4">
                  <c:v>Transferencias Corrientes</c:v>
                </c:pt>
                <c:pt idx="5">
                  <c:v>Asignaciones Globales</c:v>
                </c:pt>
              </c:strCache>
            </c:strRef>
          </c:cat>
          <c:val>
            <c:numRef>
              <c:f>'Grafica Por grupo '!$D$16:$D$21</c:f>
              <c:numCache>
                <c:formatCode>_(* #,##0.00_);_(* \(#,##0.00\);_(* "-"??_);_(@_)</c:formatCode>
                <c:ptCount val="6"/>
                <c:pt idx="0">
                  <c:v>12.3401</c:v>
                </c:pt>
                <c:pt idx="1">
                  <c:v>1.5485500000000001</c:v>
                </c:pt>
                <c:pt idx="2">
                  <c:v>0.72945000000000004</c:v>
                </c:pt>
                <c:pt idx="3">
                  <c:v>0.1</c:v>
                </c:pt>
                <c:pt idx="4">
                  <c:v>0.68189999999999995</c:v>
                </c:pt>
                <c:pt idx="5">
                  <c:v>0.1</c:v>
                </c:pt>
              </c:numCache>
            </c:numRef>
          </c:val>
          <c:extLst>
            <c:ext xmlns:c16="http://schemas.microsoft.com/office/drawing/2014/chart" uri="{C3380CC4-5D6E-409C-BE32-E72D297353CC}">
              <c16:uniqueId val="{00000005-940A-49F2-9043-34BC7F251BA7}"/>
            </c:ext>
          </c:extLst>
        </c:ser>
        <c:ser>
          <c:idx val="1"/>
          <c:order val="1"/>
          <c:tx>
            <c:v>Vigente</c:v>
          </c:tx>
          <c:spPr>
            <a:solidFill>
              <a:srgbClr val="ED7D31"/>
            </a:solidFill>
            <a:ln w="25400">
              <a:noFill/>
            </a:ln>
          </c:spPr>
          <c:invertIfNegative val="0"/>
          <c:dLbls>
            <c:dLbl>
              <c:idx val="0"/>
              <c:layout>
                <c:manualLayout>
                  <c:x val="1.9599608295912313E-2"/>
                  <c:y val="1.62206001622057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40A-49F2-9043-34BC7F251BA7}"/>
                </c:ext>
              </c:extLst>
            </c:dLbl>
            <c:dLbl>
              <c:idx val="1"/>
              <c:layout>
                <c:manualLayout>
                  <c:x val="1.0453124424486567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40A-49F2-9043-34BC7F251BA7}"/>
                </c:ext>
              </c:extLst>
            </c:dLbl>
            <c:dLbl>
              <c:idx val="3"/>
              <c:layout>
                <c:manualLayout>
                  <c:x val="-7.8398433183649256E-3"/>
                  <c:y val="-3.244120032441200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40A-49F2-9043-34BC7F251BA7}"/>
                </c:ext>
              </c:extLst>
            </c:dLbl>
            <c:dLbl>
              <c:idx val="5"/>
              <c:layout>
                <c:manualLayout>
                  <c:x val="1.3066405530608209E-3"/>
                  <c:y val="-8.11030008110311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40A-49F2-9043-34BC7F251BA7}"/>
                </c:ext>
              </c:extLst>
            </c:dLbl>
            <c:numFmt formatCode="\Q#,##0.00" sourceLinked="0"/>
            <c:spPr>
              <a:noFill/>
              <a:ln w="25400">
                <a:noFill/>
              </a:ln>
            </c:spPr>
            <c:txPr>
              <a:bodyPr wrap="square" lIns="38100" tIns="19050" rIns="38100" bIns="19050" anchor="ctr">
                <a:spAutoFit/>
              </a:bodyPr>
              <a:lstStyle/>
              <a:p>
                <a:pPr>
                  <a:defRPr b="1"/>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'Grafica Por grupo '!$B$16:$B$21</c:f>
              <c:strCache>
                <c:ptCount val="6"/>
                <c:pt idx="0">
                  <c:v>Servicios Personales</c:v>
                </c:pt>
                <c:pt idx="1">
                  <c:v>Servicios no Personales</c:v>
                </c:pt>
                <c:pt idx="2">
                  <c:v>Materiales y Suministros</c:v>
                </c:pt>
                <c:pt idx="3">
                  <c:v>Equipo</c:v>
                </c:pt>
                <c:pt idx="4">
                  <c:v>Transferencias Corrientes</c:v>
                </c:pt>
                <c:pt idx="5">
                  <c:v>Asignaciones Globales</c:v>
                </c:pt>
              </c:strCache>
            </c:strRef>
          </c:cat>
          <c:val>
            <c:numRef>
              <c:f>'Grafica Por grupo '!$E$16:$E$21</c:f>
              <c:numCache>
                <c:formatCode>_(* #,##0.00_);_(* \(#,##0.00\);_(* "-"??_);_(@_)</c:formatCode>
                <c:ptCount val="6"/>
                <c:pt idx="0">
                  <c:v>12.505437000000001</c:v>
                </c:pt>
                <c:pt idx="1">
                  <c:v>1.2484679999999999</c:v>
                </c:pt>
                <c:pt idx="2">
                  <c:v>0.56479500000000005</c:v>
                </c:pt>
                <c:pt idx="3">
                  <c:v>0.39939999999999998</c:v>
                </c:pt>
                <c:pt idx="4">
                  <c:v>0.68189999999999995</c:v>
                </c:pt>
                <c:pt idx="5">
                  <c:v>0.1</c:v>
                </c:pt>
              </c:numCache>
            </c:numRef>
          </c:val>
          <c:extLst>
            <c:ext xmlns:c16="http://schemas.microsoft.com/office/drawing/2014/chart" uri="{C3380CC4-5D6E-409C-BE32-E72D297353CC}">
              <c16:uniqueId val="{0000000A-940A-49F2-9043-34BC7F251BA7}"/>
            </c:ext>
          </c:extLst>
        </c:ser>
        <c:ser>
          <c:idx val="2"/>
          <c:order val="2"/>
          <c:tx>
            <c:v>Ejecutado</c:v>
          </c:tx>
          <c:invertIfNegative val="0"/>
          <c:dLbls>
            <c:dLbl>
              <c:idx val="1"/>
              <c:layout>
                <c:manualLayout>
                  <c:x val="7.839843318364925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40A-49F2-9043-34BC7F251BA7}"/>
                </c:ext>
              </c:extLst>
            </c:dLbl>
            <c:dLbl>
              <c:idx val="2"/>
              <c:layout>
                <c:manualLayout>
                  <c:x val="5.066225716134588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40A-49F2-9043-34BC7F251BA7}"/>
                </c:ext>
              </c:extLst>
            </c:dLbl>
            <c:dLbl>
              <c:idx val="4"/>
              <c:layout>
                <c:manualLayout>
                  <c:x val="6.1436045941469768E-3"/>
                  <c:y val="-1.45985401459854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40A-49F2-9043-34BC7F251BA7}"/>
                </c:ext>
              </c:extLst>
            </c:dLbl>
            <c:dLbl>
              <c:idx val="5"/>
              <c:layout>
                <c:manualLayout>
                  <c:x val="3.9888468381218843E-3"/>
                  <c:y val="-8.11030008110300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40A-49F2-9043-34BC7F251BA7}"/>
                </c:ext>
              </c:extLst>
            </c:dLbl>
            <c:numFmt formatCode="\Q#,##0.00" sourceLinked="0"/>
            <c:spPr>
              <a:noFill/>
              <a:ln w="25400">
                <a:noFill/>
              </a:ln>
            </c:spPr>
            <c:txPr>
              <a:bodyPr wrap="square" lIns="38100" tIns="19050" rIns="38100" bIns="19050" anchor="ctr">
                <a:spAutoFit/>
              </a:bodyPr>
              <a:lstStyle/>
              <a:p>
                <a:pPr>
                  <a:defRPr b="1"/>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'Grafica Por grupo '!$B$16:$B$21</c:f>
              <c:strCache>
                <c:ptCount val="6"/>
                <c:pt idx="0">
                  <c:v>Servicios Personales</c:v>
                </c:pt>
                <c:pt idx="1">
                  <c:v>Servicios no Personales</c:v>
                </c:pt>
                <c:pt idx="2">
                  <c:v>Materiales y Suministros</c:v>
                </c:pt>
                <c:pt idx="3">
                  <c:v>Equipo</c:v>
                </c:pt>
                <c:pt idx="4">
                  <c:v>Transferencias Corrientes</c:v>
                </c:pt>
                <c:pt idx="5">
                  <c:v>Asignaciones Globales</c:v>
                </c:pt>
              </c:strCache>
            </c:strRef>
          </c:cat>
          <c:val>
            <c:numRef>
              <c:f>'Grafica Por grupo '!$F$16:$F$21</c:f>
              <c:numCache>
                <c:formatCode>_(* #,##0.00_);_(* \(#,##0.00\);_(* "-"??_);_(@_)</c:formatCode>
                <c:ptCount val="6"/>
                <c:pt idx="0">
                  <c:v>3.6866304400000001</c:v>
                </c:pt>
                <c:pt idx="1">
                  <c:v>0.16473298</c:v>
                </c:pt>
                <c:pt idx="2">
                  <c:v>0.26611994</c:v>
                </c:pt>
                <c:pt idx="3">
                  <c:v>0.22614300000000001</c:v>
                </c:pt>
                <c:pt idx="4">
                  <c:v>0.15035269000000001</c:v>
                </c:pt>
                <c:pt idx="5">
                  <c:v>0</c:v>
                </c:pt>
              </c:numCache>
            </c:numRef>
          </c:val>
          <c:extLst>
            <c:ext xmlns:c16="http://schemas.microsoft.com/office/drawing/2014/chart" uri="{C3380CC4-5D6E-409C-BE32-E72D297353CC}">
              <c16:uniqueId val="{0000000F-940A-49F2-9043-34BC7F251BA7}"/>
            </c:ext>
          </c:extLst>
        </c:ser>
        <c:ser>
          <c:idx val="3"/>
          <c:order val="3"/>
          <c:tx>
            <c:v>Saldo por Ejecutar</c:v>
          </c:tx>
          <c:invertIfNegative val="0"/>
          <c:dLbls>
            <c:dLbl>
              <c:idx val="2"/>
              <c:layout>
                <c:manualLayout>
                  <c:x val="9.6964099021129187E-3"/>
                  <c:y val="-1.583531274742676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40A-49F2-9043-34BC7F251BA7}"/>
                </c:ext>
              </c:extLst>
            </c:dLbl>
            <c:dLbl>
              <c:idx val="3"/>
              <c:layout>
                <c:manualLayout>
                  <c:x val="1.0773788780125465E-2"/>
                  <c:y val="-1.1894969373916489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40A-49F2-9043-34BC7F251BA7}"/>
                </c:ext>
              </c:extLst>
            </c:dLbl>
            <c:dLbl>
              <c:idx val="4"/>
              <c:layout>
                <c:manualLayout>
                  <c:x val="1.9392819804225837E-2"/>
                  <c:y val="-1.45985401459854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940A-49F2-9043-34BC7F251BA7}"/>
                </c:ext>
              </c:extLst>
            </c:dLbl>
            <c:dLbl>
              <c:idx val="5"/>
              <c:layout>
                <c:manualLayout>
                  <c:x val="1.6160683170188195E-2"/>
                  <c:y val="-9.732360097323601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940A-49F2-9043-34BC7F251BA7}"/>
                </c:ext>
              </c:extLst>
            </c:dLbl>
            <c:numFmt formatCode="\Q#,##0.00" sourceLinked="0"/>
            <c:spPr>
              <a:noFill/>
              <a:ln w="25400">
                <a:noFill/>
              </a:ln>
            </c:spPr>
            <c:txPr>
              <a:bodyPr wrap="square" lIns="38100" tIns="19050" rIns="38100" bIns="19050" anchor="ctr">
                <a:spAutoFit/>
              </a:bodyPr>
              <a:lstStyle/>
              <a:p>
                <a:pPr>
                  <a:defRPr b="1"/>
                </a:pPr>
                <a:endParaRPr lang="es-GT"/>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'Grafica Por grupo '!$B$16:$B$21</c:f>
              <c:strCache>
                <c:ptCount val="6"/>
                <c:pt idx="0">
                  <c:v>Servicios Personales</c:v>
                </c:pt>
                <c:pt idx="1">
                  <c:v>Servicios no Personales</c:v>
                </c:pt>
                <c:pt idx="2">
                  <c:v>Materiales y Suministros</c:v>
                </c:pt>
                <c:pt idx="3">
                  <c:v>Equipo</c:v>
                </c:pt>
                <c:pt idx="4">
                  <c:v>Transferencias Corrientes</c:v>
                </c:pt>
                <c:pt idx="5">
                  <c:v>Asignaciones Globales</c:v>
                </c:pt>
              </c:strCache>
            </c:strRef>
          </c:cat>
          <c:val>
            <c:numRef>
              <c:f>'Grafica Por grupo '!$G$16:$G$21</c:f>
              <c:numCache>
                <c:formatCode>_(* #,##0.00_);_(* \(#,##0.00\);_(* "-"??_);_(@_)</c:formatCode>
                <c:ptCount val="6"/>
                <c:pt idx="0">
                  <c:v>8.8188065600000005</c:v>
                </c:pt>
                <c:pt idx="1">
                  <c:v>1.08373502</c:v>
                </c:pt>
                <c:pt idx="2">
                  <c:v>0.29867506000000005</c:v>
                </c:pt>
                <c:pt idx="3">
                  <c:v>0.17325699999999997</c:v>
                </c:pt>
                <c:pt idx="4">
                  <c:v>0.53154730999999988</c:v>
                </c:pt>
                <c:pt idx="5">
                  <c:v>0.1</c:v>
                </c:pt>
              </c:numCache>
            </c:numRef>
          </c:val>
          <c:extLst>
            <c:ext xmlns:c16="http://schemas.microsoft.com/office/drawing/2014/chart" uri="{C3380CC4-5D6E-409C-BE32-E72D297353CC}">
              <c16:uniqueId val="{00000014-940A-49F2-9043-34BC7F251BA7}"/>
            </c:ext>
          </c:extLst>
        </c:ser>
        <c:dLbls>
          <c:showLegendKey val="0"/>
          <c:showVal val="0"/>
          <c:showCatName val="0"/>
          <c:showSerName val="0"/>
          <c:showPercent val="0"/>
          <c:showBubbleSize val="0"/>
        </c:dLbls>
        <c:gapWidth val="219"/>
        <c:axId val="1711117855"/>
        <c:axId val="1"/>
      </c:barChart>
      <c:catAx>
        <c:axId val="1711117855"/>
        <c:scaling>
          <c:orientation val="minMax"/>
        </c:scaling>
        <c:delete val="0"/>
        <c:axPos val="b"/>
        <c:numFmt formatCode="0.00%"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GT"/>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_(* #,##0.00_);_(* \(#,##0.00\);_(* &quot;-&quot;??_);_(@_)" sourceLinked="1"/>
        <c:majorTickMark val="none"/>
        <c:minorTickMark val="none"/>
        <c:tickLblPos val="nextTo"/>
        <c:spPr>
          <a:ln w="6350">
            <a:noFill/>
          </a:ln>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s-GT"/>
          </a:p>
        </c:txPr>
        <c:crossAx val="1711117855"/>
        <c:crosses val="autoZero"/>
        <c:crossBetween val="between"/>
      </c:valAx>
      <c:spPr>
        <a:noFill/>
        <a:ln w="25400">
          <a:noFill/>
        </a:ln>
      </c:spPr>
    </c:plotArea>
    <c:legend>
      <c:legendPos val="b"/>
      <c:layout>
        <c:manualLayout>
          <c:xMode val="edge"/>
          <c:yMode val="edge"/>
          <c:x val="0.24515003879765435"/>
          <c:y val="0.93067695313353371"/>
          <c:w val="0.53771174402876531"/>
          <c:h val="4.3973647170441388E-2"/>
        </c:manualLayout>
      </c:layout>
      <c:overlay val="0"/>
      <c:spPr>
        <a:noFill/>
        <a:ln w="25400">
          <a:noFill/>
        </a:ln>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s-GT"/>
        </a:p>
      </c:txPr>
    </c:legend>
    <c:plotVisOnly val="1"/>
    <c:dispBlanksAs val="gap"/>
    <c:showDLblsOverMax val="0"/>
  </c:chart>
  <c:spPr>
    <a:solidFill>
      <a:schemeClr val="bg1"/>
    </a:solidFill>
    <a:ln w="9525" cap="flat" cmpd="sng" algn="ctr">
      <a:noFill/>
      <a:round/>
    </a:ln>
    <a:effectLst/>
  </c:spPr>
  <c:txPr>
    <a:bodyPr/>
    <a:lstStyle/>
    <a:p>
      <a:pPr>
        <a:defRPr/>
      </a:pPr>
      <a:endParaRPr lang="es-GT"/>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vert="horz"/>
          <a:lstStyle/>
          <a:p>
            <a:pPr>
              <a:defRPr sz="1000"/>
            </a:pPr>
            <a:r>
              <a:rPr lang="es-ES" sz="1000"/>
              <a:t>Ejecución Presupuestaria por Finalidad</a:t>
            </a:r>
          </a:p>
          <a:p>
            <a:pPr>
              <a:defRPr sz="1000"/>
            </a:pPr>
            <a:r>
              <a:rPr lang="es-ES" sz="1000"/>
              <a:t>Enero-Abril Año 2022</a:t>
            </a:r>
          </a:p>
          <a:p>
            <a:pPr>
              <a:defRPr sz="1000"/>
            </a:pPr>
            <a:r>
              <a:rPr lang="es-ES" sz="1000"/>
              <a:t>(Millones de Quetzales)</a:t>
            </a:r>
          </a:p>
        </c:rich>
      </c:tx>
      <c:layout>
        <c:manualLayout>
          <c:xMode val="edge"/>
          <c:yMode val="edge"/>
          <c:x val="0.28129855183339364"/>
          <c:y val="1.7728692464510819E-2"/>
        </c:manualLayout>
      </c:layout>
      <c:overlay val="0"/>
      <c:spPr>
        <a:noFill/>
        <a:ln w="25400">
          <a:noFill/>
        </a:ln>
      </c:spPr>
    </c:title>
    <c:autoTitleDeleted val="0"/>
    <c:plotArea>
      <c:layout>
        <c:manualLayout>
          <c:layoutTarget val="inner"/>
          <c:xMode val="edge"/>
          <c:yMode val="edge"/>
          <c:x val="6.9963372511466879E-2"/>
          <c:y val="0.1733819512979532"/>
          <c:w val="0.88694147236803123"/>
          <c:h val="0.66585204255456643"/>
        </c:manualLayout>
      </c:layout>
      <c:barChart>
        <c:barDir val="col"/>
        <c:grouping val="clustered"/>
        <c:varyColors val="0"/>
        <c:ser>
          <c:idx val="0"/>
          <c:order val="0"/>
          <c:tx>
            <c:v>Asignado</c:v>
          </c:tx>
          <c:spPr>
            <a:solidFill>
              <a:srgbClr val="5B9BD5"/>
            </a:solidFill>
            <a:ln w="25400">
              <a:noFill/>
            </a:ln>
          </c:spPr>
          <c:invertIfNegative val="0"/>
          <c:dLbls>
            <c:dLbl>
              <c:idx val="1"/>
              <c:layout>
                <c:manualLayout>
                  <c:x val="-7.839843318364925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161-43C7-9BDF-C35FD1426EFA}"/>
                </c:ext>
              </c:extLst>
            </c:dLbl>
            <c:dLbl>
              <c:idx val="2"/>
              <c:layout>
                <c:manualLayout>
                  <c:x val="-1.1759764977547436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161-43C7-9BDF-C35FD1426EFA}"/>
                </c:ext>
              </c:extLst>
            </c:dLbl>
            <c:dLbl>
              <c:idx val="3"/>
              <c:layout>
                <c:manualLayout>
                  <c:x val="-1.306640553060821E-2"/>
                  <c:y val="-3.244120032441200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161-43C7-9BDF-C35FD1426EFA}"/>
                </c:ext>
              </c:extLst>
            </c:dLbl>
            <c:dLbl>
              <c:idx val="4"/>
              <c:layout>
                <c:manualLayout>
                  <c:x val="-1.6986327189790769E-2"/>
                  <c:y val="-1.62206001622071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161-43C7-9BDF-C35FD1426EFA}"/>
                </c:ext>
              </c:extLst>
            </c:dLbl>
            <c:dLbl>
              <c:idx val="5"/>
              <c:layout>
                <c:manualLayout>
                  <c:x val="-1.4373046083668935E-2"/>
                  <c:y val="-6.488240064882400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161-43C7-9BDF-C35FD1426EFA}"/>
                </c:ext>
              </c:extLst>
            </c:dLbl>
            <c:numFmt formatCode="\Q#,##0.00" sourceLinked="0"/>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'[1]Grafica por Finalidad'!$B$16</c:f>
              <c:strCache>
                <c:ptCount val="1"/>
                <c:pt idx="0">
                  <c:v>Servicios Publicos Generales</c:v>
                </c:pt>
              </c:strCache>
            </c:strRef>
          </c:cat>
          <c:val>
            <c:numRef>
              <c:f>'[1]Grafica por Finalidad'!$D$16</c:f>
              <c:numCache>
                <c:formatCode>General</c:formatCode>
                <c:ptCount val="1"/>
                <c:pt idx="0">
                  <c:v>15.5</c:v>
                </c:pt>
              </c:numCache>
            </c:numRef>
          </c:val>
          <c:extLst>
            <c:ext xmlns:c16="http://schemas.microsoft.com/office/drawing/2014/chart" uri="{C3380CC4-5D6E-409C-BE32-E72D297353CC}">
              <c16:uniqueId val="{00000005-8161-43C7-9BDF-C35FD1426EFA}"/>
            </c:ext>
          </c:extLst>
        </c:ser>
        <c:ser>
          <c:idx val="1"/>
          <c:order val="1"/>
          <c:tx>
            <c:v>Vigente</c:v>
          </c:tx>
          <c:spPr>
            <a:solidFill>
              <a:srgbClr val="ED7D31"/>
            </a:solidFill>
            <a:ln w="25400">
              <a:noFill/>
            </a:ln>
          </c:spPr>
          <c:invertIfNegative val="0"/>
          <c:dLbls>
            <c:dLbl>
              <c:idx val="0"/>
              <c:layout>
                <c:manualLayout>
                  <c:x val="1.9599608295912313E-2"/>
                  <c:y val="1.622060016220570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161-43C7-9BDF-C35FD1426EFA}"/>
                </c:ext>
              </c:extLst>
            </c:dLbl>
            <c:dLbl>
              <c:idx val="1"/>
              <c:layout>
                <c:manualLayout>
                  <c:x val="1.0453124424486567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161-43C7-9BDF-C35FD1426EFA}"/>
                </c:ext>
              </c:extLst>
            </c:dLbl>
            <c:dLbl>
              <c:idx val="3"/>
              <c:layout>
                <c:manualLayout>
                  <c:x val="-7.8398433183649256E-3"/>
                  <c:y val="-3.244120032441200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161-43C7-9BDF-C35FD1426EFA}"/>
                </c:ext>
              </c:extLst>
            </c:dLbl>
            <c:dLbl>
              <c:idx val="5"/>
              <c:layout>
                <c:manualLayout>
                  <c:x val="1.3066405530608209E-3"/>
                  <c:y val="-8.11030008110311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161-43C7-9BDF-C35FD1426EFA}"/>
                </c:ext>
              </c:extLst>
            </c:dLbl>
            <c:numFmt formatCode="\Q#,##0.00" sourceLinked="0"/>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'Grafica por Finalidad'!$B$16</c:f>
              <c:strCache>
                <c:ptCount val="1"/>
                <c:pt idx="0">
                  <c:v>Servicios Publicos Generales</c:v>
                </c:pt>
              </c:strCache>
            </c:strRef>
          </c:cat>
          <c:val>
            <c:numRef>
              <c:f>'Grafica por Finalidad'!$E$16</c:f>
              <c:numCache>
                <c:formatCode>_(* #,##0.00_);_(* \(#,##0.00\);_(* "-"??_);_(@_)</c:formatCode>
                <c:ptCount val="1"/>
                <c:pt idx="0">
                  <c:v>15.5</c:v>
                </c:pt>
              </c:numCache>
            </c:numRef>
          </c:val>
          <c:extLst>
            <c:ext xmlns:c16="http://schemas.microsoft.com/office/drawing/2014/chart" uri="{C3380CC4-5D6E-409C-BE32-E72D297353CC}">
              <c16:uniqueId val="{0000000A-8161-43C7-9BDF-C35FD1426EFA}"/>
            </c:ext>
          </c:extLst>
        </c:ser>
        <c:ser>
          <c:idx val="2"/>
          <c:order val="2"/>
          <c:tx>
            <c:v>Ejecutado</c:v>
          </c:tx>
          <c:invertIfNegative val="0"/>
          <c:dLbls>
            <c:dLbl>
              <c:idx val="1"/>
              <c:layout>
                <c:manualLayout>
                  <c:x val="7.839843318364925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161-43C7-9BDF-C35FD1426EFA}"/>
                </c:ext>
              </c:extLst>
            </c:dLbl>
            <c:dLbl>
              <c:idx val="2"/>
              <c:layout>
                <c:manualLayout>
                  <c:x val="5.066225716134588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161-43C7-9BDF-C35FD1426EFA}"/>
                </c:ext>
              </c:extLst>
            </c:dLbl>
            <c:dLbl>
              <c:idx val="4"/>
              <c:layout>
                <c:manualLayout>
                  <c:x val="6.1436045941469768E-3"/>
                  <c:y val="-1.45985401459854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161-43C7-9BDF-C35FD1426EFA}"/>
                </c:ext>
              </c:extLst>
            </c:dLbl>
            <c:dLbl>
              <c:idx val="5"/>
              <c:layout>
                <c:manualLayout>
                  <c:x val="3.9888468381218843E-3"/>
                  <c:y val="-8.110300081103000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161-43C7-9BDF-C35FD1426EFA}"/>
                </c:ext>
              </c:extLst>
            </c:dLbl>
            <c:numFmt formatCode="\Q#,##0.00" sourceLinked="0"/>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'Grafica por Finalidad'!$B$16</c:f>
              <c:strCache>
                <c:ptCount val="1"/>
                <c:pt idx="0">
                  <c:v>Servicios Publicos Generales</c:v>
                </c:pt>
              </c:strCache>
            </c:strRef>
          </c:cat>
          <c:val>
            <c:numRef>
              <c:f>'Grafica por Finalidad'!$F$16</c:f>
              <c:numCache>
                <c:formatCode>_(* #,##0.00_);_(* \(#,##0.00\);_(* "-"??_);_(@_)</c:formatCode>
                <c:ptCount val="1"/>
                <c:pt idx="0">
                  <c:v>4.4930000000000003</c:v>
                </c:pt>
              </c:numCache>
            </c:numRef>
          </c:val>
          <c:extLst>
            <c:ext xmlns:c16="http://schemas.microsoft.com/office/drawing/2014/chart" uri="{C3380CC4-5D6E-409C-BE32-E72D297353CC}">
              <c16:uniqueId val="{0000000F-8161-43C7-9BDF-C35FD1426EFA}"/>
            </c:ext>
          </c:extLst>
        </c:ser>
        <c:ser>
          <c:idx val="3"/>
          <c:order val="3"/>
          <c:tx>
            <c:v>Saldo por Ejecutar</c:v>
          </c:tx>
          <c:invertIfNegative val="0"/>
          <c:dLbls>
            <c:dLbl>
              <c:idx val="3"/>
              <c:layout>
                <c:manualLayout>
                  <c:x val="1.0773788780125465E-2"/>
                  <c:y val="-1.1894969373916489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161-43C7-9BDF-C35FD1426EFA}"/>
                </c:ext>
              </c:extLst>
            </c:dLbl>
            <c:dLbl>
              <c:idx val="4"/>
              <c:layout>
                <c:manualLayout>
                  <c:x val="1.9392819804225837E-2"/>
                  <c:y val="-1.459854014598540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161-43C7-9BDF-C35FD1426EFA}"/>
                </c:ext>
              </c:extLst>
            </c:dLbl>
            <c:dLbl>
              <c:idx val="5"/>
              <c:layout>
                <c:manualLayout>
                  <c:x val="1.6160683170188195E-2"/>
                  <c:y val="-9.732360097323601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161-43C7-9BDF-C35FD1426EFA}"/>
                </c:ext>
              </c:extLst>
            </c:dLbl>
            <c:numFmt formatCode="\Q#,##0.00" sourceLinked="0"/>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'Grafica por Finalidad'!$B$16</c:f>
              <c:strCache>
                <c:ptCount val="1"/>
                <c:pt idx="0">
                  <c:v>Servicios Publicos Generales</c:v>
                </c:pt>
              </c:strCache>
            </c:strRef>
          </c:cat>
          <c:val>
            <c:numRef>
              <c:f>'Grafica por Finalidad'!$G$16</c:f>
              <c:numCache>
                <c:formatCode>_(* #,##0.00_);_(* \(#,##0.00\);_(* "-"??_);_(@_)</c:formatCode>
                <c:ptCount val="1"/>
                <c:pt idx="0">
                  <c:v>11.01</c:v>
                </c:pt>
              </c:numCache>
            </c:numRef>
          </c:val>
          <c:extLst>
            <c:ext xmlns:c16="http://schemas.microsoft.com/office/drawing/2014/chart" uri="{C3380CC4-5D6E-409C-BE32-E72D297353CC}">
              <c16:uniqueId val="{00000013-8161-43C7-9BDF-C35FD1426EFA}"/>
            </c:ext>
          </c:extLst>
        </c:ser>
        <c:dLbls>
          <c:showLegendKey val="0"/>
          <c:showVal val="0"/>
          <c:showCatName val="0"/>
          <c:showSerName val="0"/>
          <c:showPercent val="0"/>
          <c:showBubbleSize val="0"/>
        </c:dLbls>
        <c:gapWidth val="219"/>
        <c:axId val="1711120767"/>
        <c:axId val="1"/>
      </c:barChart>
      <c:catAx>
        <c:axId val="1711120767"/>
        <c:scaling>
          <c:orientation val="minMax"/>
        </c:scaling>
        <c:delete val="0"/>
        <c:axPos val="b"/>
        <c:numFmt formatCode="0.00%" sourceLinked="0"/>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s-GT"/>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ln w="6350">
            <a:noFill/>
          </a:ln>
        </c:spPr>
        <c:txPr>
          <a:bodyPr rot="-60000000" vert="horz"/>
          <a:lstStyle/>
          <a:p>
            <a:pPr>
              <a:defRPr/>
            </a:pPr>
            <a:endParaRPr lang="es-GT"/>
          </a:p>
        </c:txPr>
        <c:crossAx val="1711120767"/>
        <c:crosses val="autoZero"/>
        <c:crossBetween val="between"/>
      </c:valAx>
      <c:spPr>
        <a:noFill/>
        <a:ln w="25400">
          <a:noFill/>
        </a:ln>
      </c:spPr>
    </c:plotArea>
    <c:legend>
      <c:legendPos val="b"/>
      <c:layout>
        <c:manualLayout>
          <c:xMode val="edge"/>
          <c:yMode val="edge"/>
          <c:x val="0.17920730111974692"/>
          <c:y val="0.91959227186862924"/>
          <c:w val="0.71762180528174246"/>
          <c:h val="4.3973647170441388E-2"/>
        </c:manualLayout>
      </c:layout>
      <c:overlay val="0"/>
      <c:spPr>
        <a:noFill/>
        <a:ln w="25400">
          <a:noFill/>
        </a:ln>
      </c:spPr>
      <c:txPr>
        <a:bodyPr rot="0" vert="horz"/>
        <a:lstStyle/>
        <a:p>
          <a:pPr>
            <a:defRPr/>
          </a:pPr>
          <a:endParaRPr lang="es-GT"/>
        </a:p>
      </c:txPr>
    </c:legend>
    <c:plotVisOnly val="1"/>
    <c:dispBlanksAs val="gap"/>
    <c:showDLblsOverMax val="0"/>
  </c:chart>
  <c:spPr>
    <a:solidFill>
      <a:schemeClr val="bg1"/>
    </a:solidFill>
    <a:ln w="9525" cap="flat" cmpd="sng" algn="ctr">
      <a:noFill/>
      <a:round/>
    </a:ln>
    <a:effectLst/>
  </c:spPr>
  <c:txPr>
    <a:bodyPr/>
    <a:lstStyle/>
    <a:p>
      <a:pPr>
        <a:defRPr>
          <a:latin typeface="Times New Roman" panose="02020603050405020304" pitchFamily="18" charset="0"/>
          <a:cs typeface="Times New Roman" panose="02020603050405020304" pitchFamily="18" charset="0"/>
        </a:defRPr>
      </a:pPr>
      <a:endParaRPr lang="es-GT"/>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83" name="Google Shape;83;p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88" name="Google Shape;88;p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88" name="Google Shape;88;p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3536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1766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88" name="Google Shape;88;p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1299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1510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8421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6707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0771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6159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9388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6536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4434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6396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8775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2472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5901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4448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2314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73698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5357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1722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96087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8: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613" name="Google Shape;613;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1"/>
        <p:cNvGrpSpPr/>
        <p:nvPr/>
      </p:nvGrpSpPr>
      <p:grpSpPr>
        <a:xfrm>
          <a:off x="0" y="0"/>
          <a:ext cx="0" cy="0"/>
          <a:chOff x="0" y="0"/>
          <a:chExt cx="0" cy="0"/>
        </a:xfrm>
      </p:grpSpPr>
      <p:sp>
        <p:nvSpPr>
          <p:cNvPr id="12" name="Google Shape;12;p1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7"/>
        <p:cNvGrpSpPr/>
        <p:nvPr/>
      </p:nvGrpSpPr>
      <p:grpSpPr>
        <a:xfrm>
          <a:off x="0" y="0"/>
          <a:ext cx="0" cy="0"/>
          <a:chOff x="0" y="0"/>
          <a:chExt cx="0" cy="0"/>
        </a:xfrm>
      </p:grpSpPr>
      <p:sp>
        <p:nvSpPr>
          <p:cNvPr id="18" name="Google Shape;18;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4"/>
        <p:cNvGrpSpPr/>
        <p:nvPr/>
      </p:nvGrpSpPr>
      <p:grpSpPr>
        <a:xfrm>
          <a:off x="0" y="0"/>
          <a:ext cx="0" cy="0"/>
          <a:chOff x="0" y="0"/>
          <a:chExt cx="0" cy="0"/>
        </a:xfrm>
      </p:grpSpPr>
      <p:sp>
        <p:nvSpPr>
          <p:cNvPr id="25" name="Google Shape;25;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7" name="Google Shape;2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0"/>
        <p:cNvGrpSpPr/>
        <p:nvPr/>
      </p:nvGrpSpPr>
      <p:grpSpPr>
        <a:xfrm>
          <a:off x="0" y="0"/>
          <a:ext cx="0" cy="0"/>
          <a:chOff x="0" y="0"/>
          <a:chExt cx="0" cy="0"/>
        </a:xfrm>
      </p:grpSpPr>
      <p:sp>
        <p:nvSpPr>
          <p:cNvPr id="31" name="Google Shape;3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37"/>
        <p:cNvGrpSpPr/>
        <p:nvPr/>
      </p:nvGrpSpPr>
      <p:grpSpPr>
        <a:xfrm>
          <a:off x="0" y="0"/>
          <a:ext cx="0" cy="0"/>
          <a:chOff x="0" y="0"/>
          <a:chExt cx="0" cy="0"/>
        </a:xfrm>
      </p:grpSpPr>
      <p:sp>
        <p:nvSpPr>
          <p:cNvPr id="38" name="Google Shape;38;p1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 name="Google Shape;40;p1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1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6"/>
        <p:cNvGrpSpPr/>
        <p:nvPr/>
      </p:nvGrpSpPr>
      <p:grpSpPr>
        <a:xfrm>
          <a:off x="0" y="0"/>
          <a:ext cx="0" cy="0"/>
          <a:chOff x="0" y="0"/>
          <a:chExt cx="0" cy="0"/>
        </a:xfrm>
      </p:grpSpPr>
      <p:sp>
        <p:nvSpPr>
          <p:cNvPr id="47" name="Google Shape;47;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1"/>
        <p:cNvGrpSpPr/>
        <p:nvPr/>
      </p:nvGrpSpPr>
      <p:grpSpPr>
        <a:xfrm>
          <a:off x="0" y="0"/>
          <a:ext cx="0" cy="0"/>
          <a:chOff x="0" y="0"/>
          <a:chExt cx="0" cy="0"/>
        </a:xfrm>
      </p:grpSpPr>
      <p:sp>
        <p:nvSpPr>
          <p:cNvPr id="52" name="Google Shape;5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5"/>
        <p:cNvGrpSpPr/>
        <p:nvPr/>
      </p:nvGrpSpPr>
      <p:grpSpPr>
        <a:xfrm>
          <a:off x="0" y="0"/>
          <a:ext cx="0" cy="0"/>
          <a:chOff x="0" y="0"/>
          <a:chExt cx="0" cy="0"/>
        </a:xfrm>
      </p:grpSpPr>
      <p:sp>
        <p:nvSpPr>
          <p:cNvPr id="56" name="Google Shape;56;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2"/>
        <p:cNvGrpSpPr/>
        <p:nvPr/>
      </p:nvGrpSpPr>
      <p:grpSpPr>
        <a:xfrm>
          <a:off x="0" y="0"/>
          <a:ext cx="0" cy="0"/>
          <a:chOff x="0" y="0"/>
          <a:chExt cx="0" cy="0"/>
        </a:xfrm>
      </p:grpSpPr>
      <p:sp>
        <p:nvSpPr>
          <p:cNvPr id="63" name="Google Shape;63;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9"/>
          <p:cNvSpPr>
            <a:spLocks noGrp="1"/>
          </p:cNvSpPr>
          <p:nvPr>
            <p:ph type="pic" idx="2"/>
          </p:nvPr>
        </p:nvSpPr>
        <p:spPr>
          <a:xfrm>
            <a:off x="5183188" y="987425"/>
            <a:ext cx="6172200" cy="4873625"/>
          </a:xfrm>
          <a:prstGeom prst="rect">
            <a:avLst/>
          </a:prstGeom>
          <a:noFill/>
          <a:ln>
            <a:noFill/>
          </a:ln>
        </p:spPr>
      </p:sp>
      <p:sp>
        <p:nvSpPr>
          <p:cNvPr id="65" name="Google Shape;65;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9"/>
        <p:cNvGrpSpPr/>
        <p:nvPr/>
      </p:nvGrpSpPr>
      <p:grpSpPr>
        <a:xfrm>
          <a:off x="0" y="0"/>
          <a:ext cx="0" cy="0"/>
          <a:chOff x="0" y="0"/>
          <a:chExt cx="0" cy="0"/>
        </a:xfrm>
      </p:grpSpPr>
      <p:sp>
        <p:nvSpPr>
          <p:cNvPr id="70" name="Google Shape;70;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5"/>
        <p:cNvGrpSpPr/>
        <p:nvPr/>
      </p:nvGrpSpPr>
      <p:grpSpPr>
        <a:xfrm>
          <a:off x="0" y="0"/>
          <a:ext cx="0" cy="0"/>
          <a:chOff x="0" y="0"/>
          <a:chExt cx="0" cy="0"/>
        </a:xfrm>
      </p:grpSpPr>
      <p:sp>
        <p:nvSpPr>
          <p:cNvPr id="76" name="Google Shape;76;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4"/>
        <p:cNvGrpSpPr/>
        <p:nvPr/>
      </p:nvGrpSpPr>
      <p:grpSpPr>
        <a:xfrm>
          <a:off x="0" y="0"/>
          <a:ext cx="0" cy="0"/>
          <a:chOff x="0" y="0"/>
          <a:chExt cx="0" cy="0"/>
        </a:xfrm>
      </p:grpSpPr>
      <p:cxnSp>
        <p:nvCxnSpPr>
          <p:cNvPr id="6" name="Conector recto 5">
            <a:extLst>
              <a:ext uri="{FF2B5EF4-FFF2-40B4-BE49-F238E27FC236}">
                <a16:creationId xmlns:a16="http://schemas.microsoft.com/office/drawing/2014/main" id="{9A63BDCF-0C5E-4D4C-A630-52DB5A7F880B}"/>
              </a:ext>
            </a:extLst>
          </p:cNvPr>
          <p:cNvCxnSpPr>
            <a:cxnSpLocks/>
          </p:cNvCxnSpPr>
          <p:nvPr/>
        </p:nvCxnSpPr>
        <p:spPr>
          <a:xfrm>
            <a:off x="6106510" y="151265"/>
            <a:ext cx="0" cy="641131"/>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Google Shape;616;p8">
            <a:extLst>
              <a:ext uri="{FF2B5EF4-FFF2-40B4-BE49-F238E27FC236}">
                <a16:creationId xmlns:a16="http://schemas.microsoft.com/office/drawing/2014/main" id="{215D83E3-640D-D343-A69A-C3766470E08F}"/>
              </a:ext>
            </a:extLst>
          </p:cNvPr>
          <p:cNvSpPr txBox="1"/>
          <p:nvPr/>
        </p:nvSpPr>
        <p:spPr>
          <a:xfrm>
            <a:off x="6048915" y="271795"/>
            <a:ext cx="1757327"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1000" b="1" dirty="0">
                <a:solidFill>
                  <a:srgbClr val="1E3660"/>
                </a:solidFill>
                <a:latin typeface="Montserrat"/>
                <a:sym typeface="Montserrat"/>
              </a:rPr>
              <a:t>S</a:t>
            </a:r>
            <a:r>
              <a:rPr lang="es-GT" sz="1000" b="1" dirty="0">
                <a:solidFill>
                  <a:srgbClr val="1E3660"/>
                </a:solidFill>
                <a:latin typeface="Montserrat"/>
                <a:sym typeface="Montserrat"/>
              </a:rPr>
              <a:t>ECRETARÍA PRIVADA DE LA PRESIDENCIA </a:t>
            </a:r>
            <a:endParaRPr sz="1600" dirty="0">
              <a:solidFill>
                <a:srgbClr val="1E36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sp>
        <p:nvSpPr>
          <p:cNvPr id="6" name="Título 1">
            <a:extLst>
              <a:ext uri="{FF2B5EF4-FFF2-40B4-BE49-F238E27FC236}">
                <a16:creationId xmlns:a16="http://schemas.microsoft.com/office/drawing/2014/main" id="{530AB1E2-E7D9-478E-8E9C-68FC91F36907}"/>
              </a:ext>
            </a:extLst>
          </p:cNvPr>
          <p:cNvSpPr txBox="1">
            <a:spLocks/>
          </p:cNvSpPr>
          <p:nvPr/>
        </p:nvSpPr>
        <p:spPr>
          <a:xfrm>
            <a:off x="1304431" y="1027557"/>
            <a:ext cx="8673737" cy="54708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GT" sz="2800" b="1" dirty="0">
                <a:latin typeface="Arial" panose="020B0604020202020204" pitchFamily="34" charset="0"/>
                <a:cs typeface="Arial" panose="020B0604020202020204" pitchFamily="34" charset="0"/>
              </a:rPr>
              <a:t>PRINCIPALES FUNCIONES DE “</a:t>
            </a:r>
            <a:r>
              <a:rPr lang="es-GT" sz="2800" b="1" u="sng" dirty="0">
                <a:latin typeface="Arial" panose="020B0604020202020204" pitchFamily="34" charset="0"/>
                <a:cs typeface="Arial" panose="020B0604020202020204" pitchFamily="34" charset="0"/>
              </a:rPr>
              <a:t>LA INSTITUCIÓN</a:t>
            </a:r>
            <a:r>
              <a:rPr lang="es-GT" sz="2800" dirty="0">
                <a:latin typeface="Arial" panose="020B0604020202020204" pitchFamily="34" charset="0"/>
                <a:cs typeface="Arial" panose="020B0604020202020204" pitchFamily="34" charset="0"/>
              </a:rPr>
              <a:t>”</a:t>
            </a:r>
            <a:endParaRPr lang="es-GT" sz="2800" b="1" dirty="0">
              <a:latin typeface="Arial" panose="020B0604020202020204" pitchFamily="34" charset="0"/>
              <a:cs typeface="Arial" panose="020B0604020202020204" pitchFamily="34" charset="0"/>
            </a:endParaRPr>
          </a:p>
        </p:txBody>
      </p:sp>
      <p:sp>
        <p:nvSpPr>
          <p:cNvPr id="8" name="Marcador de contenido 6">
            <a:extLst>
              <a:ext uri="{FF2B5EF4-FFF2-40B4-BE49-F238E27FC236}">
                <a16:creationId xmlns:a16="http://schemas.microsoft.com/office/drawing/2014/main" id="{E0589AAB-B3DB-70D0-EE0F-9BCDC27E8BBB}"/>
              </a:ext>
            </a:extLst>
          </p:cNvPr>
          <p:cNvSpPr txBox="1">
            <a:spLocks/>
          </p:cNvSpPr>
          <p:nvPr/>
        </p:nvSpPr>
        <p:spPr>
          <a:xfrm>
            <a:off x="1411364" y="2075510"/>
            <a:ext cx="7984673" cy="3460628"/>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ontserrat" panose="000005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ontserrat" panose="000005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ontserrat" panose="000005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ontserrat" panose="000005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1" indent="0" algn="just">
              <a:lnSpc>
                <a:spcPct val="150000"/>
              </a:lnSpc>
              <a:buClrTx/>
              <a:buFont typeface="Arial" panose="020B0604020202020204" pitchFamily="34" charset="0"/>
              <a:buNone/>
            </a:pPr>
            <a:r>
              <a:rPr lang="es-GT" sz="1400" dirty="0">
                <a:latin typeface="+mn-lt"/>
                <a:cs typeface="Times New Roman" panose="02020603050405020304" pitchFamily="18" charset="0"/>
              </a:rPr>
              <a:t>De conformidad con las normas que regulan su funcionamiento, las principales funciones de la Secretaría Privada de la Presidencia son:</a:t>
            </a:r>
          </a:p>
          <a:p>
            <a:pPr lvl="1" algn="just">
              <a:lnSpc>
                <a:spcPct val="150000"/>
              </a:lnSpc>
              <a:buClr>
                <a:srgbClr val="0070C0"/>
              </a:buClr>
              <a:buFont typeface="Wingdings" panose="05000000000000000000" pitchFamily="2" charset="2"/>
              <a:buChar char="§"/>
            </a:pPr>
            <a:r>
              <a:rPr lang="es-GT" sz="1400" dirty="0">
                <a:latin typeface="+mn-lt"/>
                <a:ea typeface="Times New Roman" panose="02020603050405020304" pitchFamily="18" charset="0"/>
                <a:cs typeface="Times New Roman" panose="02020603050405020304" pitchFamily="18" charset="0"/>
              </a:rPr>
              <a:t>Atender los asuntos de carácter privado del Presidente de la República.</a:t>
            </a:r>
            <a:endParaRPr lang="es-GT" sz="1400" dirty="0">
              <a:latin typeface="+mn-lt"/>
              <a:cs typeface="Times New Roman" panose="02020603050405020304" pitchFamily="18" charset="0"/>
            </a:endParaRPr>
          </a:p>
          <a:p>
            <a:pPr lvl="1" algn="just">
              <a:lnSpc>
                <a:spcPct val="150000"/>
              </a:lnSpc>
              <a:buClr>
                <a:srgbClr val="0070C0"/>
              </a:buClr>
              <a:buFont typeface="Wingdings" panose="05000000000000000000" pitchFamily="2" charset="2"/>
              <a:buChar char="§"/>
            </a:pPr>
            <a:r>
              <a:rPr lang="es-GT" sz="1400" dirty="0">
                <a:latin typeface="+mn-lt"/>
                <a:ea typeface="Times New Roman" panose="02020603050405020304" pitchFamily="18" charset="0"/>
                <a:cs typeface="Times New Roman" panose="02020603050405020304" pitchFamily="18" charset="0"/>
              </a:rPr>
              <a:t>Llevar el registro y control de las audiencias e invitaciones del Presidente de la República.</a:t>
            </a:r>
            <a:endParaRPr lang="es-GT" sz="1400" dirty="0">
              <a:latin typeface="+mn-lt"/>
              <a:cs typeface="Times New Roman" panose="02020603050405020304" pitchFamily="18" charset="0"/>
            </a:endParaRPr>
          </a:p>
          <a:p>
            <a:pPr lvl="1" algn="just">
              <a:lnSpc>
                <a:spcPct val="150000"/>
              </a:lnSpc>
              <a:buClr>
                <a:srgbClr val="0070C0"/>
              </a:buClr>
              <a:buFont typeface="Wingdings" panose="05000000000000000000" pitchFamily="2" charset="2"/>
              <a:buChar char="§"/>
            </a:pPr>
            <a:r>
              <a:rPr lang="es-GT" sz="1400" dirty="0">
                <a:latin typeface="+mn-lt"/>
                <a:ea typeface="Times New Roman" panose="02020603050405020304" pitchFamily="18" charset="0"/>
                <a:cs typeface="Times New Roman" panose="02020603050405020304" pitchFamily="18" charset="0"/>
              </a:rPr>
              <a:t>Atender el despacho de asuntos que se dirijan al Presidente de la República.</a:t>
            </a:r>
            <a:endParaRPr lang="es-GT" sz="1400" dirty="0">
              <a:latin typeface="+mn-lt"/>
              <a:cs typeface="Times New Roman" panose="02020603050405020304" pitchFamily="18" charset="0"/>
            </a:endParaRPr>
          </a:p>
          <a:p>
            <a:pPr lvl="1" algn="just">
              <a:lnSpc>
                <a:spcPct val="150000"/>
              </a:lnSpc>
              <a:buClr>
                <a:srgbClr val="0070C0"/>
              </a:buClr>
              <a:buFont typeface="Wingdings" panose="05000000000000000000" pitchFamily="2" charset="2"/>
              <a:buChar char="§"/>
            </a:pPr>
            <a:r>
              <a:rPr lang="es-GT" sz="1400" dirty="0">
                <a:latin typeface="+mn-lt"/>
                <a:ea typeface="Times New Roman" panose="02020603050405020304" pitchFamily="18" charset="0"/>
                <a:cs typeface="Times New Roman" panose="02020603050405020304" pitchFamily="18" charset="0"/>
              </a:rPr>
              <a:t>Apoyar la gestión o trámite de los asuntos que se sometan a su consideración, orientándolos conforme a su naturaleza hacia los distintos despachos ministeriales, o en su caso, a las dependencias del Estado a que corresponden estos asuntos.</a:t>
            </a:r>
          </a:p>
          <a:p>
            <a:pPr lvl="1" algn="just">
              <a:lnSpc>
                <a:spcPct val="150000"/>
              </a:lnSpc>
              <a:buClr>
                <a:srgbClr val="0070C0"/>
              </a:buClr>
              <a:buFont typeface="Wingdings" panose="05000000000000000000" pitchFamily="2" charset="2"/>
              <a:buChar char="§"/>
            </a:pPr>
            <a:r>
              <a:rPr lang="es-GT" sz="1400" dirty="0">
                <a:latin typeface="+mn-lt"/>
                <a:ea typeface="Times New Roman" panose="02020603050405020304" pitchFamily="18" charset="0"/>
                <a:cs typeface="Times New Roman" panose="02020603050405020304" pitchFamily="18" charset="0"/>
              </a:rPr>
              <a:t>Brindar atención a los planteamientos que se le presentan en forma individual.</a:t>
            </a:r>
          </a:p>
          <a:p>
            <a:pPr lvl="1" algn="just">
              <a:lnSpc>
                <a:spcPct val="150000"/>
              </a:lnSpc>
              <a:buClr>
                <a:srgbClr val="0070C0"/>
              </a:buClr>
              <a:buFont typeface="Wingdings" panose="05000000000000000000" pitchFamily="2" charset="2"/>
              <a:buChar char="§"/>
            </a:pPr>
            <a:r>
              <a:rPr lang="es-GT" sz="1400" dirty="0">
                <a:latin typeface="+mn-lt"/>
                <a:ea typeface="Times New Roman" panose="02020603050405020304" pitchFamily="18" charset="0"/>
                <a:cs typeface="Times New Roman" panose="02020603050405020304" pitchFamily="18" charset="0"/>
              </a:rPr>
              <a:t>Atender los asuntos y relaciones políticas que le encomiende el Presidente de la República.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sp>
        <p:nvSpPr>
          <p:cNvPr id="5" name="Marcador de contenido 6">
            <a:extLst>
              <a:ext uri="{FF2B5EF4-FFF2-40B4-BE49-F238E27FC236}">
                <a16:creationId xmlns:a16="http://schemas.microsoft.com/office/drawing/2014/main" id="{29CAFA55-460D-7F6A-E961-B0F9431110F9}"/>
              </a:ext>
            </a:extLst>
          </p:cNvPr>
          <p:cNvSpPr txBox="1">
            <a:spLocks/>
          </p:cNvSpPr>
          <p:nvPr/>
        </p:nvSpPr>
        <p:spPr>
          <a:xfrm>
            <a:off x="1790807" y="2317376"/>
            <a:ext cx="7991566" cy="351683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342900" lvl="1" indent="0" algn="just">
              <a:lnSpc>
                <a:spcPct val="150000"/>
              </a:lnSpc>
              <a:buFont typeface="Arial"/>
              <a:buNone/>
            </a:pPr>
            <a:r>
              <a:rPr lang="es-GT" sz="1950" dirty="0">
                <a:latin typeface="Arial" panose="020B0604020202020204" pitchFamily="34" charset="0"/>
                <a:cs typeface="Arial" panose="020B0604020202020204" pitchFamily="34" charset="0"/>
              </a:rPr>
              <a:t>Para el cumplimiento de sus funciones y satisfacer las necesidades de la población, la Secretaría Privada de la Presidencia debe cumplir con el </a:t>
            </a:r>
            <a:r>
              <a:rPr lang="es-GT" sz="1950" dirty="0">
                <a:solidFill>
                  <a:schemeClr val="tx1"/>
                </a:solidFill>
                <a:latin typeface="Arial" panose="020B0604020202020204" pitchFamily="34" charset="0"/>
                <a:cs typeface="Arial" panose="020B0604020202020204" pitchFamily="34" charset="0"/>
              </a:rPr>
              <a:t>siguiente objetivo:</a:t>
            </a:r>
          </a:p>
          <a:p>
            <a:pPr lvl="1" algn="just">
              <a:lnSpc>
                <a:spcPct val="150000"/>
              </a:lnSpc>
              <a:buClr>
                <a:srgbClr val="0070C0"/>
              </a:buClr>
              <a:buFont typeface="Wingdings" panose="05000000000000000000" pitchFamily="2" charset="2"/>
              <a:buChar char="§"/>
            </a:pPr>
            <a:r>
              <a:rPr lang="es-GT" sz="1500" dirty="0">
                <a:solidFill>
                  <a:srgbClr val="212529"/>
                </a:solidFill>
                <a:latin typeface="Arial" panose="020B0604020202020204" pitchFamily="34" charset="0"/>
                <a:ea typeface="Times New Roman" panose="02020603050405020304" pitchFamily="18" charset="0"/>
                <a:cs typeface="Arial" panose="020B0604020202020204" pitchFamily="34" charset="0"/>
              </a:rPr>
              <a:t>El objetivo principal de la Secretaría Privada de la Presidencia es servir de enlace en los asuntos que se dirijan al Presidente de la República de Guatemala, orientándolos conforme a su naturaleza, hacia distintas dependencias del Estado, cuya competencia les permite conocer los mismos</a:t>
            </a:r>
            <a:endParaRPr lang="es-GT" sz="1500" dirty="0">
              <a:latin typeface="Arial" panose="020B0604020202020204" pitchFamily="34" charset="0"/>
              <a:cs typeface="Arial" panose="020B0604020202020204" pitchFamily="34" charset="0"/>
            </a:endParaRPr>
          </a:p>
        </p:txBody>
      </p:sp>
      <p:sp>
        <p:nvSpPr>
          <p:cNvPr id="10" name="Título 1">
            <a:extLst>
              <a:ext uri="{FF2B5EF4-FFF2-40B4-BE49-F238E27FC236}">
                <a16:creationId xmlns:a16="http://schemas.microsoft.com/office/drawing/2014/main" id="{6DBD2331-C7DE-E7A8-6751-A78F38CE00D6}"/>
              </a:ext>
            </a:extLst>
          </p:cNvPr>
          <p:cNvSpPr txBox="1">
            <a:spLocks/>
          </p:cNvSpPr>
          <p:nvPr/>
        </p:nvSpPr>
        <p:spPr>
          <a:xfrm>
            <a:off x="2552988" y="1321862"/>
            <a:ext cx="6467203" cy="367252"/>
          </a:xfrm>
          <a:prstGeom prst="rect">
            <a:avLst/>
          </a:prstGeom>
        </p:spPr>
        <p:txBody>
          <a:bodyPr vert="horz" lIns="91440" tIns="45720" rIns="91440" bIns="45720" rtlCol="0" anchor="ctr">
            <a:noAutofit/>
          </a:bodyPr>
          <a:lstStyle>
            <a:lvl1pPr algn="ctr" defTabSz="685800" rtl="0" eaLnBrk="1" latinLnBrk="0" hangingPunct="1">
              <a:lnSpc>
                <a:spcPct val="90000"/>
              </a:lnSpc>
              <a:spcBef>
                <a:spcPct val="0"/>
              </a:spcBef>
              <a:buNone/>
              <a:defRPr sz="2700" b="1" kern="1200">
                <a:solidFill>
                  <a:srgbClr val="0D1F3C"/>
                </a:solidFill>
                <a:latin typeface="Montserrat" panose="00000500000000000000" pitchFamily="50" charset="0"/>
                <a:ea typeface="+mj-ea"/>
                <a:cs typeface="+mj-cs"/>
              </a:defRPr>
            </a:lvl1pPr>
          </a:lstStyle>
          <a:p>
            <a:pPr>
              <a:buClrTx/>
              <a:buFontTx/>
            </a:pPr>
            <a:r>
              <a:rPr lang="es-GT" sz="2100">
                <a:latin typeface="Arial" panose="020B0604020202020204" pitchFamily="34" charset="0"/>
                <a:cs typeface="Arial" panose="020B0604020202020204" pitchFamily="34" charset="0"/>
              </a:rPr>
              <a:t>PRINCIPALES OBJETIVO DE LA SECRETARÍA PRIVADA DE LA PRESIDENCIA</a:t>
            </a:r>
            <a:endParaRPr lang="es-GT" sz="2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907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grpSp>
        <p:nvGrpSpPr>
          <p:cNvPr id="5" name="Grupo 4">
            <a:extLst>
              <a:ext uri="{FF2B5EF4-FFF2-40B4-BE49-F238E27FC236}">
                <a16:creationId xmlns:a16="http://schemas.microsoft.com/office/drawing/2014/main" id="{3CE19077-5466-4ECD-84A0-F5EF39E2DC69}"/>
              </a:ext>
            </a:extLst>
          </p:cNvPr>
          <p:cNvGrpSpPr/>
          <p:nvPr/>
        </p:nvGrpSpPr>
        <p:grpSpPr>
          <a:xfrm>
            <a:off x="0" y="1714"/>
            <a:ext cx="12192000" cy="6856286"/>
            <a:chOff x="0" y="1714"/>
            <a:chExt cx="12192000" cy="6856286"/>
          </a:xfrm>
        </p:grpSpPr>
        <p:pic>
          <p:nvPicPr>
            <p:cNvPr id="3" name="Imagen 2">
              <a:extLst>
                <a:ext uri="{FF2B5EF4-FFF2-40B4-BE49-F238E27FC236}">
                  <a16:creationId xmlns:a16="http://schemas.microsoft.com/office/drawing/2014/main" id="{A649A387-4B49-4C45-A699-A908FC762BD9}"/>
                </a:ext>
              </a:extLst>
            </p:cNvPr>
            <p:cNvPicPr>
              <a:picLocks noChangeAspect="1"/>
            </p:cNvPicPr>
            <p:nvPr/>
          </p:nvPicPr>
          <p:blipFill>
            <a:blip r:embed="rId4"/>
            <a:stretch>
              <a:fillRect/>
            </a:stretch>
          </p:blipFill>
          <p:spPr>
            <a:xfrm>
              <a:off x="0" y="1714"/>
              <a:ext cx="12192000" cy="6856286"/>
            </a:xfrm>
            <a:prstGeom prst="rect">
              <a:avLst/>
            </a:prstGeom>
          </p:spPr>
        </p:pic>
        <p:sp>
          <p:nvSpPr>
            <p:cNvPr id="6" name="Título 1">
              <a:extLst>
                <a:ext uri="{FF2B5EF4-FFF2-40B4-BE49-F238E27FC236}">
                  <a16:creationId xmlns:a16="http://schemas.microsoft.com/office/drawing/2014/main" id="{F1B37B23-C2E8-45CF-8A71-91E65135901F}"/>
                </a:ext>
              </a:extLst>
            </p:cNvPr>
            <p:cNvSpPr txBox="1">
              <a:spLocks/>
            </p:cNvSpPr>
            <p:nvPr/>
          </p:nvSpPr>
          <p:spPr>
            <a:xfrm>
              <a:off x="229381" y="456657"/>
              <a:ext cx="11639889" cy="613240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GT" sz="4000" b="1" dirty="0">
                  <a:solidFill>
                    <a:schemeClr val="bg1"/>
                  </a:solidFill>
                  <a:cs typeface="Arial" panose="020B0604020202020204" pitchFamily="34" charset="0"/>
                </a:rPr>
                <a:t>RENDICIÓN DE CUENTAS</a:t>
              </a:r>
              <a:br>
                <a:rPr lang="es-GT" sz="4000" b="1" dirty="0">
                  <a:solidFill>
                    <a:schemeClr val="bg1"/>
                  </a:solidFill>
                  <a:cs typeface="Arial" panose="020B0604020202020204" pitchFamily="34" charset="0"/>
                </a:rPr>
              </a:br>
              <a:r>
                <a:rPr lang="es-GT" sz="4000" b="1" dirty="0">
                  <a:solidFill>
                    <a:schemeClr val="bg1"/>
                  </a:solidFill>
                  <a:cs typeface="Arial" panose="020B0604020202020204" pitchFamily="34" charset="0"/>
                </a:rPr>
                <a:t>PRIMER CUATRIMESTRE 2022</a:t>
              </a:r>
            </a:p>
            <a:p>
              <a:pPr algn="r"/>
              <a:endParaRPr lang="es-GT" sz="3200" b="1" dirty="0">
                <a:solidFill>
                  <a:srgbClr val="00B0F0"/>
                </a:solidFill>
                <a:cs typeface="Arial" panose="020B0604020202020204" pitchFamily="34" charset="0"/>
              </a:endParaRPr>
            </a:p>
            <a:p>
              <a:pPr algn="r"/>
              <a:endParaRPr lang="es-GT" sz="3200" b="1" dirty="0">
                <a:solidFill>
                  <a:srgbClr val="00B0F0"/>
                </a:solidFill>
                <a:cs typeface="Arial" panose="020B0604020202020204" pitchFamily="34" charset="0"/>
              </a:endParaRPr>
            </a:p>
            <a:p>
              <a:pPr algn="r"/>
              <a:endParaRPr lang="es-GT" sz="3200" b="1" dirty="0">
                <a:solidFill>
                  <a:srgbClr val="00B0F0"/>
                </a:solidFill>
                <a:cs typeface="Arial" panose="020B0604020202020204" pitchFamily="34" charset="0"/>
              </a:endParaRPr>
            </a:p>
            <a:p>
              <a:pPr algn="r"/>
              <a:endParaRPr lang="es-GT" sz="3200" b="1" dirty="0">
                <a:solidFill>
                  <a:srgbClr val="00B0F0"/>
                </a:solidFill>
                <a:cs typeface="Arial" panose="020B0604020202020204" pitchFamily="34" charset="0"/>
              </a:endParaRPr>
            </a:p>
            <a:p>
              <a:pPr algn="ctr"/>
              <a:r>
                <a:rPr lang="es-GT" b="1" dirty="0">
                  <a:solidFill>
                    <a:srgbClr val="A09185"/>
                  </a:solidFill>
                </a:rPr>
                <a:t>PARTE GENERAL</a:t>
              </a:r>
            </a:p>
            <a:p>
              <a:pPr algn="r"/>
              <a:endParaRPr lang="es-GT" sz="3200" b="1" dirty="0">
                <a:solidFill>
                  <a:srgbClr val="00B0F0"/>
                </a:solidFill>
                <a:cs typeface="Arial" panose="020B0604020202020204" pitchFamily="34" charset="0"/>
              </a:endParaRPr>
            </a:p>
          </p:txBody>
        </p:sp>
      </p:grpSp>
    </p:spTree>
    <p:extLst>
      <p:ext uri="{BB962C8B-B14F-4D97-AF65-F5344CB8AC3E}">
        <p14:creationId xmlns:p14="http://schemas.microsoft.com/office/powerpoint/2010/main" val="3697199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sp>
        <p:nvSpPr>
          <p:cNvPr id="6" name="Título 1">
            <a:extLst>
              <a:ext uri="{FF2B5EF4-FFF2-40B4-BE49-F238E27FC236}">
                <a16:creationId xmlns:a16="http://schemas.microsoft.com/office/drawing/2014/main" id="{C788E35F-2805-4F49-9447-7652D597891F}"/>
              </a:ext>
            </a:extLst>
          </p:cNvPr>
          <p:cNvSpPr>
            <a:spLocks noGrp="1"/>
          </p:cNvSpPr>
          <p:nvPr>
            <p:ph type="title"/>
          </p:nvPr>
        </p:nvSpPr>
        <p:spPr>
          <a:xfrm>
            <a:off x="1235242" y="835606"/>
            <a:ext cx="8673737" cy="547089"/>
          </a:xfrm>
        </p:spPr>
        <p:txBody>
          <a:bodyPr>
            <a:noAutofit/>
          </a:bodyPr>
          <a:lstStyle/>
          <a:p>
            <a:r>
              <a:rPr lang="es-GT" sz="2800" b="1" dirty="0">
                <a:latin typeface="Arial" panose="020B0604020202020204" pitchFamily="34" charset="0"/>
                <a:cs typeface="Arial" panose="020B0604020202020204" pitchFamily="34" charset="0"/>
              </a:rPr>
              <a:t>CIFRAS GENERALES DEL PRESUPUESTO AL PRIMER CUATRIMESTRE 2022</a:t>
            </a:r>
          </a:p>
        </p:txBody>
      </p:sp>
      <p:sp>
        <p:nvSpPr>
          <p:cNvPr id="8" name="Marcador de contenido 6">
            <a:extLst>
              <a:ext uri="{FF2B5EF4-FFF2-40B4-BE49-F238E27FC236}">
                <a16:creationId xmlns:a16="http://schemas.microsoft.com/office/drawing/2014/main" id="{4494D895-1387-4596-8B78-1E300AFED7EB}"/>
              </a:ext>
            </a:extLst>
          </p:cNvPr>
          <p:cNvSpPr txBox="1">
            <a:spLocks/>
          </p:cNvSpPr>
          <p:nvPr/>
        </p:nvSpPr>
        <p:spPr>
          <a:xfrm>
            <a:off x="818605" y="1822262"/>
            <a:ext cx="4585065" cy="461417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dirty="0">
                <a:latin typeface="Arial" panose="020B0604020202020204" pitchFamily="34" charset="0"/>
                <a:cs typeface="Arial" panose="020B0604020202020204" pitchFamily="34" charset="0"/>
              </a:rPr>
              <a:t>Presupuesto vigente </a:t>
            </a:r>
            <a:r>
              <a:rPr lang="es-GT" b="1" dirty="0">
                <a:latin typeface="Arial" panose="020B0604020202020204" pitchFamily="34" charset="0"/>
                <a:cs typeface="Arial" panose="020B0604020202020204" pitchFamily="34" charset="0"/>
              </a:rPr>
              <a:t>total:</a:t>
            </a:r>
          </a:p>
          <a:p>
            <a:pPr marL="457200" lvl="1"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 </a:t>
            </a: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r>
              <a:rPr lang="es-GT" dirty="0">
                <a:latin typeface="Arial" panose="020B0604020202020204" pitchFamily="34" charset="0"/>
                <a:cs typeface="Arial" panose="020B0604020202020204" pitchFamily="34" charset="0"/>
              </a:rPr>
              <a:t>Presupuesto </a:t>
            </a:r>
            <a:r>
              <a:rPr lang="es-GT" b="1" dirty="0">
                <a:latin typeface="Arial" panose="020B0604020202020204" pitchFamily="34" charset="0"/>
                <a:cs typeface="Arial" panose="020B0604020202020204" pitchFamily="34" charset="0"/>
              </a:rPr>
              <a:t>ejecutado</a:t>
            </a:r>
            <a:r>
              <a:rPr lang="es-GT" dirty="0">
                <a:latin typeface="Arial" panose="020B0604020202020204" pitchFamily="34" charset="0"/>
                <a:cs typeface="Arial" panose="020B0604020202020204" pitchFamily="34" charset="0"/>
              </a:rPr>
              <a:t> (utilizado):</a:t>
            </a:r>
            <a:br>
              <a:rPr lang="es-GT" dirty="0">
                <a:latin typeface="Arial" panose="020B0604020202020204" pitchFamily="34" charset="0"/>
                <a:cs typeface="Arial" panose="020B0604020202020204" pitchFamily="34" charset="0"/>
              </a:rPr>
            </a:br>
            <a:endParaRPr lang="es-GT" dirty="0">
              <a:latin typeface="Arial" panose="020B0604020202020204" pitchFamily="34" charset="0"/>
              <a:cs typeface="Arial" panose="020B0604020202020204" pitchFamily="34" charset="0"/>
            </a:endParaRP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endParaRPr lang="es-GT"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Saldo:</a:t>
            </a:r>
            <a:br>
              <a:rPr lang="es-GT" dirty="0">
                <a:latin typeface="Arial" panose="020B0604020202020204" pitchFamily="34" charset="0"/>
                <a:cs typeface="Arial" panose="020B0604020202020204" pitchFamily="34" charset="0"/>
              </a:rPr>
            </a:br>
            <a:endParaRPr lang="es-GT" sz="4000" b="1" dirty="0">
              <a:solidFill>
                <a:srgbClr val="0070C0"/>
              </a:solidFill>
              <a:latin typeface="Arial" panose="020B0604020202020204" pitchFamily="34" charset="0"/>
              <a:cs typeface="Arial" panose="020B0604020202020204" pitchFamily="34" charset="0"/>
            </a:endParaRPr>
          </a:p>
          <a:p>
            <a:pPr lvl="1"/>
            <a:endParaRPr lang="es-GT" dirty="0">
              <a:latin typeface="Arial" panose="020B0604020202020204" pitchFamily="34" charset="0"/>
              <a:cs typeface="Arial" panose="020B0604020202020204" pitchFamily="34" charset="0"/>
            </a:endParaRPr>
          </a:p>
        </p:txBody>
      </p:sp>
      <p:sp>
        <p:nvSpPr>
          <p:cNvPr id="9" name="Marcador de contenido 6">
            <a:extLst>
              <a:ext uri="{FF2B5EF4-FFF2-40B4-BE49-F238E27FC236}">
                <a16:creationId xmlns:a16="http://schemas.microsoft.com/office/drawing/2014/main" id="{671E5F0B-CDE1-4E29-A47F-6A625B3383F5}"/>
              </a:ext>
            </a:extLst>
          </p:cNvPr>
          <p:cNvSpPr txBox="1">
            <a:spLocks/>
          </p:cNvSpPr>
          <p:nvPr/>
        </p:nvSpPr>
        <p:spPr>
          <a:xfrm>
            <a:off x="4727229" y="1773308"/>
            <a:ext cx="5969726" cy="15414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Q.15,500,000.00</a:t>
            </a: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sp>
        <p:nvSpPr>
          <p:cNvPr id="10" name="Marcador de contenido 6">
            <a:extLst>
              <a:ext uri="{FF2B5EF4-FFF2-40B4-BE49-F238E27FC236}">
                <a16:creationId xmlns:a16="http://schemas.microsoft.com/office/drawing/2014/main" id="{5C479DD9-E667-44DA-B53F-6615FA324465}"/>
              </a:ext>
            </a:extLst>
          </p:cNvPr>
          <p:cNvSpPr txBox="1">
            <a:spLocks/>
          </p:cNvSpPr>
          <p:nvPr/>
        </p:nvSpPr>
        <p:spPr>
          <a:xfrm>
            <a:off x="4810356" y="3214715"/>
            <a:ext cx="5969726" cy="15414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4,493,979.05</a:t>
            </a: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sp>
        <p:nvSpPr>
          <p:cNvPr id="11" name="Marcador de contenido 6">
            <a:extLst>
              <a:ext uri="{FF2B5EF4-FFF2-40B4-BE49-F238E27FC236}">
                <a16:creationId xmlns:a16="http://schemas.microsoft.com/office/drawing/2014/main" id="{D99DEB15-D84F-4BFA-877B-FF6DB097DB72}"/>
              </a:ext>
            </a:extLst>
          </p:cNvPr>
          <p:cNvSpPr txBox="1">
            <a:spLocks/>
          </p:cNvSpPr>
          <p:nvPr/>
        </p:nvSpPr>
        <p:spPr>
          <a:xfrm>
            <a:off x="4810356" y="4656122"/>
            <a:ext cx="5969726" cy="15414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4500" b="1" dirty="0">
                <a:solidFill>
                  <a:srgbClr val="0070C0"/>
                </a:solidFill>
                <a:latin typeface="Arial" panose="020B0604020202020204" pitchFamily="34" charset="0"/>
                <a:cs typeface="Arial" panose="020B0604020202020204" pitchFamily="34" charset="0"/>
              </a:rPr>
              <a:t>Q. 11,006,020.95</a:t>
            </a: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4745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3" name="Título 1">
            <a:extLst>
              <a:ext uri="{FF2B5EF4-FFF2-40B4-BE49-F238E27FC236}">
                <a16:creationId xmlns:a16="http://schemas.microsoft.com/office/drawing/2014/main" id="{D808C4CD-EDB7-4115-A074-D7181692FA04}"/>
              </a:ext>
            </a:extLst>
          </p:cNvPr>
          <p:cNvSpPr>
            <a:spLocks noGrp="1"/>
          </p:cNvSpPr>
          <p:nvPr>
            <p:ph type="title"/>
          </p:nvPr>
        </p:nvSpPr>
        <p:spPr>
          <a:xfrm>
            <a:off x="1026694" y="835606"/>
            <a:ext cx="8673737" cy="547089"/>
          </a:xfrm>
        </p:spPr>
        <p:txBody>
          <a:bodyPr>
            <a:noAutofit/>
          </a:bodyPr>
          <a:lstStyle/>
          <a:p>
            <a:r>
              <a:rPr lang="es-GT" sz="2800" b="1" dirty="0">
                <a:latin typeface="Arial" panose="020B0604020202020204" pitchFamily="34" charset="0"/>
                <a:cs typeface="Arial" panose="020B0604020202020204" pitchFamily="34" charset="0"/>
              </a:rPr>
              <a:t>CIFRAS GENERALES DEL PRESUPUESTO AL PRIMER CUATRIMESTRE 2022</a:t>
            </a:r>
          </a:p>
        </p:txBody>
      </p:sp>
      <p:sp>
        <p:nvSpPr>
          <p:cNvPr id="4" name="Marcador de contenido 6">
            <a:extLst>
              <a:ext uri="{FF2B5EF4-FFF2-40B4-BE49-F238E27FC236}">
                <a16:creationId xmlns:a16="http://schemas.microsoft.com/office/drawing/2014/main" id="{BD55D99B-D661-4AD5-AF9D-22BA7096CBC8}"/>
              </a:ext>
            </a:extLst>
          </p:cNvPr>
          <p:cNvSpPr txBox="1">
            <a:spLocks/>
          </p:cNvSpPr>
          <p:nvPr/>
        </p:nvSpPr>
        <p:spPr>
          <a:xfrm>
            <a:off x="3071029" y="2514733"/>
            <a:ext cx="4585065" cy="1445424"/>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sz="3000" b="1" dirty="0">
                <a:latin typeface="Arial" panose="020B0604020202020204" pitchFamily="34" charset="0"/>
                <a:cs typeface="Arial" panose="020B0604020202020204" pitchFamily="34" charset="0"/>
              </a:rPr>
              <a:t>Porcentaje de ejecución</a:t>
            </a:r>
            <a:r>
              <a:rPr lang="es-GT" sz="2600" b="1" dirty="0">
                <a:latin typeface="Arial" panose="020B0604020202020204" pitchFamily="34" charset="0"/>
                <a:cs typeface="Arial" panose="020B0604020202020204" pitchFamily="34" charset="0"/>
              </a:rPr>
              <a:t>:</a:t>
            </a:r>
          </a:p>
          <a:p>
            <a:pPr marL="457200" lvl="1" indent="0">
              <a:buFont typeface="Arial"/>
              <a:buNone/>
            </a:pPr>
            <a:endParaRPr lang="es-GT" b="1" dirty="0">
              <a:latin typeface="Arial" panose="020B0604020202020204" pitchFamily="34" charset="0"/>
              <a:cs typeface="Arial" panose="020B0604020202020204" pitchFamily="34" charset="0"/>
            </a:endParaRPr>
          </a:p>
          <a:p>
            <a:pPr marL="457200" lvl="1" indent="0">
              <a:buFont typeface="Arial"/>
              <a:buNone/>
            </a:pPr>
            <a:r>
              <a:rPr lang="es-GT" b="1" dirty="0">
                <a:latin typeface="Arial" panose="020B0604020202020204" pitchFamily="34" charset="0"/>
                <a:cs typeface="Arial" panose="020B0604020202020204" pitchFamily="34" charset="0"/>
              </a:rPr>
              <a:t> </a:t>
            </a:r>
          </a:p>
          <a:p>
            <a:pPr lvl="1"/>
            <a:endParaRPr lang="es-GT" dirty="0">
              <a:latin typeface="Arial" panose="020B0604020202020204" pitchFamily="34" charset="0"/>
              <a:cs typeface="Arial" panose="020B0604020202020204" pitchFamily="34" charset="0"/>
            </a:endParaRPr>
          </a:p>
        </p:txBody>
      </p:sp>
      <p:sp>
        <p:nvSpPr>
          <p:cNvPr id="5" name="Marcador de contenido 6">
            <a:extLst>
              <a:ext uri="{FF2B5EF4-FFF2-40B4-BE49-F238E27FC236}">
                <a16:creationId xmlns:a16="http://schemas.microsoft.com/office/drawing/2014/main" id="{10D2B058-80FE-494D-9AFC-3395DD828EF9}"/>
              </a:ext>
            </a:extLst>
          </p:cNvPr>
          <p:cNvSpPr txBox="1">
            <a:spLocks/>
          </p:cNvSpPr>
          <p:nvPr/>
        </p:nvSpPr>
        <p:spPr>
          <a:xfrm>
            <a:off x="3645945" y="3429000"/>
            <a:ext cx="2884203" cy="1984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b="1" dirty="0">
              <a:latin typeface="Arial" panose="020B0604020202020204" pitchFamily="34" charset="0"/>
              <a:cs typeface="Arial" panose="020B0604020202020204" pitchFamily="34" charset="0"/>
            </a:endParaRPr>
          </a:p>
          <a:p>
            <a:pPr marL="457200" lvl="1" indent="0" algn="r">
              <a:buNone/>
            </a:pPr>
            <a:r>
              <a:rPr lang="es-GT" sz="5000" b="1" dirty="0">
                <a:solidFill>
                  <a:srgbClr val="FF0000"/>
                </a:solidFill>
                <a:latin typeface="Arial" panose="020B0604020202020204" pitchFamily="34" charset="0"/>
                <a:cs typeface="Arial" panose="020B0604020202020204" pitchFamily="34" charset="0"/>
              </a:rPr>
              <a:t>28.99%</a:t>
            </a:r>
          </a:p>
          <a:p>
            <a:pPr marL="457200" lvl="1" indent="0" algn="r">
              <a:buNone/>
            </a:pPr>
            <a:endParaRPr lang="es-GT" sz="4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0247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Título 1">
            <a:extLst>
              <a:ext uri="{FF2B5EF4-FFF2-40B4-BE49-F238E27FC236}">
                <a16:creationId xmlns:a16="http://schemas.microsoft.com/office/drawing/2014/main" id="{288062A7-1417-48DD-8EA7-816FDCB1DFD0}"/>
              </a:ext>
            </a:extLst>
          </p:cNvPr>
          <p:cNvSpPr txBox="1">
            <a:spLocks/>
          </p:cNvSpPr>
          <p:nvPr/>
        </p:nvSpPr>
        <p:spPr>
          <a:xfrm>
            <a:off x="8233410" y="2264516"/>
            <a:ext cx="3327219" cy="1937113"/>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000" b="0" dirty="0">
                <a:latin typeface="Arial" panose="020B0604020202020204" pitchFamily="34" charset="0"/>
                <a:cs typeface="Arial" panose="020B0604020202020204" pitchFamily="34" charset="0"/>
              </a:rPr>
              <a:t>El gasto se divide </a:t>
            </a:r>
          </a:p>
          <a:p>
            <a:pPr>
              <a:lnSpc>
                <a:spcPct val="150000"/>
              </a:lnSpc>
            </a:pPr>
            <a:r>
              <a:rPr lang="es-GT" sz="2000" b="0" dirty="0">
                <a:latin typeface="Arial" panose="020B0604020202020204" pitchFamily="34" charset="0"/>
                <a:cs typeface="Arial" panose="020B0604020202020204" pitchFamily="34" charset="0"/>
              </a:rPr>
              <a:t>en </a:t>
            </a:r>
            <a:r>
              <a:rPr lang="es-GT" sz="3100" dirty="0">
                <a:solidFill>
                  <a:srgbClr val="FF0000"/>
                </a:solidFill>
                <a:latin typeface="Arial" panose="020B0604020202020204" pitchFamily="34" charset="0"/>
                <a:cs typeface="Arial" panose="020B0604020202020204" pitchFamily="34" charset="0"/>
              </a:rPr>
              <a:t>6 </a:t>
            </a:r>
            <a:r>
              <a:rPr lang="es-GT" sz="2000" b="0" dirty="0">
                <a:latin typeface="Arial" panose="020B0604020202020204" pitchFamily="34" charset="0"/>
                <a:cs typeface="Arial" panose="020B0604020202020204" pitchFamily="34" charset="0"/>
              </a:rPr>
              <a:t>grupos</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EF7174D8-FD10-2E67-BFDB-A7EC38E4305A}"/>
              </a:ext>
            </a:extLst>
          </p:cNvPr>
          <p:cNvSpPr txBox="1"/>
          <p:nvPr/>
        </p:nvSpPr>
        <p:spPr>
          <a:xfrm>
            <a:off x="954742" y="713474"/>
            <a:ext cx="9103658" cy="1231106"/>
          </a:xfrm>
          <a:prstGeom prst="rect">
            <a:avLst/>
          </a:prstGeom>
          <a:noFill/>
        </p:spPr>
        <p:txBody>
          <a:bodyPr wrap="square">
            <a:spAutoFit/>
          </a:bodyPr>
          <a:lstStyle/>
          <a:p>
            <a:r>
              <a:rPr kumimoji="0" lang="es-GT" sz="3000" b="1" i="0" u="none" strike="noStrike" kern="1200" cap="none" spc="0" normalizeH="0" baseline="0" noProof="0" dirty="0">
                <a:ln>
                  <a:noFill/>
                </a:ln>
                <a:solidFill>
                  <a:srgbClr val="0D1F3C"/>
                </a:solidFill>
                <a:effectLst/>
                <a:uLnTx/>
                <a:uFillTx/>
                <a:latin typeface="Arial" panose="020B0604020202020204" pitchFamily="34" charset="0"/>
                <a:ea typeface="+mj-ea"/>
                <a:cs typeface="Arial" panose="020B0604020202020204" pitchFamily="34" charset="0"/>
              </a:rPr>
              <a:t>¿EN QUÉ UTILIZA EL DINERO LA SECRETARÍA PRIVADA DE LA PRESIDENCIA?</a:t>
            </a:r>
            <a:br>
              <a:rPr kumimoji="0" lang="es-GT" sz="3000" b="1" i="0" u="none" strike="noStrike" kern="1200" cap="none" spc="0" normalizeH="0" baseline="0" noProof="0" dirty="0">
                <a:ln>
                  <a:noFill/>
                </a:ln>
                <a:solidFill>
                  <a:srgbClr val="0D1F3C"/>
                </a:solidFill>
                <a:effectLst/>
                <a:uLnTx/>
                <a:uFillTx/>
                <a:latin typeface="Arial" panose="020B0604020202020204" pitchFamily="34" charset="0"/>
                <a:ea typeface="+mj-ea"/>
                <a:cs typeface="Arial" panose="020B0604020202020204" pitchFamily="34" charset="0"/>
              </a:rPr>
            </a:br>
            <a:endParaRPr lang="es-GT" dirty="0"/>
          </a:p>
        </p:txBody>
      </p:sp>
      <p:sp>
        <p:nvSpPr>
          <p:cNvPr id="10" name="Título 1">
            <a:extLst>
              <a:ext uri="{FF2B5EF4-FFF2-40B4-BE49-F238E27FC236}">
                <a16:creationId xmlns:a16="http://schemas.microsoft.com/office/drawing/2014/main" id="{65C07840-801D-9252-4882-FBE36FB26740}"/>
              </a:ext>
            </a:extLst>
          </p:cNvPr>
          <p:cNvSpPr txBox="1">
            <a:spLocks/>
          </p:cNvSpPr>
          <p:nvPr/>
        </p:nvSpPr>
        <p:spPr>
          <a:xfrm>
            <a:off x="1102659" y="2058894"/>
            <a:ext cx="6134503" cy="3608177"/>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El presupuesto de la Institución está destinado al funcionamiento y la adquisición de diferentes bienes o servicios que son necesarios para cumplir con las finalidades de la institución.</a:t>
            </a:r>
          </a:p>
          <a:p>
            <a:pPr algn="just">
              <a:lnSpc>
                <a:spcPct val="150000"/>
              </a:lnSpc>
              <a:buClrTx/>
              <a:buFontTx/>
              <a:buNone/>
            </a:pPr>
            <a:endParaRPr lang="es-GT" sz="1500" b="0" dirty="0">
              <a:solidFill>
                <a:prstClr val="black"/>
              </a:solidFill>
              <a:latin typeface="Arial" panose="020B0604020202020204" pitchFamily="34" charset="0"/>
              <a:cs typeface="Arial" panose="020B0604020202020204" pitchFamily="34" charset="0"/>
            </a:endParaRPr>
          </a:p>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Para mostrar de forma ordenada a la población en qué se utiliza el dinero, el gasto del sector público se muestra por </a:t>
            </a:r>
            <a:r>
              <a:rPr lang="es-GT" sz="1950" dirty="0">
                <a:solidFill>
                  <a:srgbClr val="197BB4"/>
                </a:solidFill>
                <a:latin typeface="Arial" panose="020B0604020202020204" pitchFamily="34" charset="0"/>
                <a:cs typeface="Arial" panose="020B0604020202020204" pitchFamily="34" charset="0"/>
              </a:rPr>
              <a:t>grupos de gasto</a:t>
            </a:r>
            <a:r>
              <a:rPr lang="es-GT" sz="1950" b="0" dirty="0">
                <a:solidFill>
                  <a:prstClr val="black"/>
                </a:solidFill>
                <a:latin typeface="Arial" panose="020B0604020202020204" pitchFamily="34" charset="0"/>
                <a:cs typeface="Arial" panose="020B0604020202020204" pitchFamily="34" charset="0"/>
              </a:rPr>
              <a:t>.</a:t>
            </a:r>
          </a:p>
          <a:p>
            <a:pPr>
              <a:buClrTx/>
              <a:buFontTx/>
              <a:buNone/>
            </a:pPr>
            <a:endParaRPr lang="es-GT" sz="1500" b="0" dirty="0">
              <a:solidFill>
                <a:srgbClr val="4472C4">
                  <a:lumMod val="5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0509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7" name="Título 1">
            <a:extLst>
              <a:ext uri="{FF2B5EF4-FFF2-40B4-BE49-F238E27FC236}">
                <a16:creationId xmlns:a16="http://schemas.microsoft.com/office/drawing/2014/main" id="{8D2AB600-B8AB-4F27-A806-18BD5F36E47C}"/>
              </a:ext>
            </a:extLst>
          </p:cNvPr>
          <p:cNvSpPr>
            <a:spLocks noGrp="1"/>
          </p:cNvSpPr>
          <p:nvPr>
            <p:ph type="title"/>
          </p:nvPr>
        </p:nvSpPr>
        <p:spPr>
          <a:xfrm>
            <a:off x="827085" y="575125"/>
            <a:ext cx="8791303" cy="547089"/>
          </a:xfrm>
        </p:spPr>
        <p:txBody>
          <a:bodyPr>
            <a:noAutofit/>
          </a:bodyPr>
          <a:lstStyle/>
          <a:p>
            <a:r>
              <a:rPr lang="es-GT" sz="2800" b="1" dirty="0">
                <a:latin typeface="Arial" panose="020B0604020202020204" pitchFamily="34" charset="0"/>
                <a:cs typeface="Arial" panose="020B0604020202020204" pitchFamily="34" charset="0"/>
              </a:rPr>
              <a:t>EJECUCIÓN PRESUPUESTARIA POR GRUPO DE GASTO AL PRIMER CUATRIMESTRE 2022</a:t>
            </a:r>
          </a:p>
        </p:txBody>
      </p:sp>
      <p:sp>
        <p:nvSpPr>
          <p:cNvPr id="11" name="CuadroTexto 10">
            <a:extLst>
              <a:ext uri="{FF2B5EF4-FFF2-40B4-BE49-F238E27FC236}">
                <a16:creationId xmlns:a16="http://schemas.microsoft.com/office/drawing/2014/main" id="{D08E6755-6BB5-4EA7-AD23-B620A8D41643}"/>
              </a:ext>
            </a:extLst>
          </p:cNvPr>
          <p:cNvSpPr txBox="1"/>
          <p:nvPr/>
        </p:nvSpPr>
        <p:spPr>
          <a:xfrm>
            <a:off x="9978190" y="2632284"/>
            <a:ext cx="2213810" cy="230832"/>
          </a:xfrm>
          <a:prstGeom prst="rect">
            <a:avLst/>
          </a:prstGeom>
          <a:noFill/>
        </p:spPr>
        <p:txBody>
          <a:bodyPr wrap="square" rtlCol="0">
            <a:spAutoFit/>
          </a:bodyPr>
          <a:lstStyle/>
          <a:p>
            <a:r>
              <a:rPr lang="es-GT" sz="900" dirty="0"/>
              <a:t>* Cifras en millones de quetzales</a:t>
            </a:r>
          </a:p>
        </p:txBody>
      </p:sp>
      <p:graphicFrame>
        <p:nvGraphicFramePr>
          <p:cNvPr id="12" name="Gráfico 11">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743628562"/>
              </p:ext>
            </p:extLst>
          </p:nvPr>
        </p:nvGraphicFramePr>
        <p:xfrm>
          <a:off x="202066" y="100583"/>
          <a:ext cx="11787868" cy="665683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1508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pic>
        <p:nvPicPr>
          <p:cNvPr id="11" name="Picture 2" descr="Desarrollando capacidades de ciencia de datos en Directivos Públicos">
            <a:extLst>
              <a:ext uri="{FF2B5EF4-FFF2-40B4-BE49-F238E27FC236}">
                <a16:creationId xmlns:a16="http://schemas.microsoft.com/office/drawing/2014/main" id="{32451046-2D2A-4D78-A9BA-26759574380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87531" y="432242"/>
            <a:ext cx="1111896" cy="1111896"/>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1">
            <a:extLst>
              <a:ext uri="{FF2B5EF4-FFF2-40B4-BE49-F238E27FC236}">
                <a16:creationId xmlns:a16="http://schemas.microsoft.com/office/drawing/2014/main" id="{63B0293A-A336-1F40-5722-E0193D19B0D8}"/>
              </a:ext>
            </a:extLst>
          </p:cNvPr>
          <p:cNvSpPr txBox="1">
            <a:spLocks/>
          </p:cNvSpPr>
          <p:nvPr/>
        </p:nvSpPr>
        <p:spPr>
          <a:xfrm>
            <a:off x="668740" y="2250700"/>
            <a:ext cx="6922959"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buClrTx/>
              <a:buFontTx/>
              <a:buNone/>
            </a:pPr>
            <a:r>
              <a:rPr lang="es-GT" sz="1800" b="0" dirty="0">
                <a:solidFill>
                  <a:prstClr val="black"/>
                </a:solidFill>
                <a:latin typeface="Arial" panose="020B0604020202020204" pitchFamily="34" charset="0"/>
                <a:cs typeface="Arial" panose="020B0604020202020204" pitchFamily="34" charset="0"/>
              </a:rPr>
              <a:t>El dinero utilizado en el pago de servidores públicos (</a:t>
            </a:r>
            <a:r>
              <a:rPr lang="es-GT" sz="1800" dirty="0">
                <a:solidFill>
                  <a:srgbClr val="197BB4"/>
                </a:solidFill>
                <a:latin typeface="Arial" panose="020B0604020202020204" pitchFamily="34" charset="0"/>
                <a:cs typeface="Arial" panose="020B0604020202020204" pitchFamily="34" charset="0"/>
              </a:rPr>
              <a:t>grupo 0</a:t>
            </a:r>
            <a:r>
              <a:rPr lang="es-GT" sz="1800" b="0" dirty="0">
                <a:solidFill>
                  <a:prstClr val="black"/>
                </a:solidFill>
                <a:latin typeface="Arial" panose="020B0604020202020204" pitchFamily="34" charset="0"/>
                <a:cs typeface="Arial" panose="020B0604020202020204" pitchFamily="34" charset="0"/>
              </a:rPr>
              <a:t>), aunque se clasifica como un gasto de funcionamiento, en realidad, constituye el medio para prestar servicios o entregar bienes a la población beneficiaria, y con ello, satisfacer las necesidades sociales; a través de la contratación de Servicios Técnicos y Profesionales, y personal administrativo que brinda apoyo a los servicios de atención a la población.</a:t>
            </a:r>
          </a:p>
          <a:p>
            <a:pPr algn="just">
              <a:lnSpc>
                <a:spcPct val="150000"/>
              </a:lnSpc>
              <a:buClrTx/>
              <a:buFontTx/>
              <a:buNone/>
            </a:pPr>
            <a:endParaRPr lang="es-GT" sz="1800" b="0" dirty="0">
              <a:solidFill>
                <a:prstClr val="black"/>
              </a:solidFill>
              <a:latin typeface="Arial" panose="020B0604020202020204" pitchFamily="34" charset="0"/>
              <a:cs typeface="Arial" panose="020B0604020202020204" pitchFamily="34" charset="0"/>
            </a:endParaRPr>
          </a:p>
          <a:p>
            <a:pPr>
              <a:buClrTx/>
              <a:buFontTx/>
              <a:buNone/>
            </a:pPr>
            <a:endParaRPr lang="es-GT" sz="1500" b="0" dirty="0">
              <a:solidFill>
                <a:srgbClr val="4472C4">
                  <a:lumMod val="50000"/>
                </a:srgbClr>
              </a:solidFill>
              <a:latin typeface="Arial" panose="020B0604020202020204" pitchFamily="34" charset="0"/>
              <a:cs typeface="Arial" panose="020B0604020202020204" pitchFamily="34" charset="0"/>
            </a:endParaRPr>
          </a:p>
          <a:p>
            <a:pPr>
              <a:buClrTx/>
              <a:buFontTx/>
              <a:buNone/>
            </a:pPr>
            <a:br>
              <a:rPr lang="es-GT" sz="1500" b="0" dirty="0">
                <a:solidFill>
                  <a:srgbClr val="4472C4">
                    <a:lumMod val="50000"/>
                  </a:srgbClr>
                </a:solidFill>
                <a:latin typeface="Arial" panose="020B0604020202020204" pitchFamily="34" charset="0"/>
                <a:cs typeface="Arial" panose="020B0604020202020204" pitchFamily="34" charset="0"/>
              </a:rPr>
            </a:br>
            <a:endParaRPr lang="es-GT" sz="1500" b="0" dirty="0">
              <a:solidFill>
                <a:srgbClr val="4472C4">
                  <a:lumMod val="50000"/>
                </a:srgbClr>
              </a:solidFill>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id="{9C1FA7D0-57EB-2D76-8B7E-07F0F3302597}"/>
              </a:ext>
            </a:extLst>
          </p:cNvPr>
          <p:cNvSpPr txBox="1"/>
          <p:nvPr/>
        </p:nvSpPr>
        <p:spPr>
          <a:xfrm>
            <a:off x="1717861" y="890624"/>
            <a:ext cx="8273303" cy="1231106"/>
          </a:xfrm>
          <a:prstGeom prst="rect">
            <a:avLst/>
          </a:prstGeom>
          <a:noFill/>
        </p:spPr>
        <p:txBody>
          <a:bodyPr wrap="square">
            <a:spAutoFit/>
          </a:bodyPr>
          <a:lstStyle/>
          <a:p>
            <a:r>
              <a:rPr kumimoji="0" lang="es-GT" sz="3000" b="1" i="0" u="none" strike="noStrike" kern="1200" cap="none" spc="0" normalizeH="0" baseline="0" noProof="0" dirty="0">
                <a:ln>
                  <a:noFill/>
                </a:ln>
                <a:solidFill>
                  <a:srgbClr val="0D1F3C"/>
                </a:solidFill>
                <a:effectLst/>
                <a:uLnTx/>
                <a:uFillTx/>
                <a:latin typeface="Arial" panose="020B0604020202020204" pitchFamily="34" charset="0"/>
                <a:ea typeface="+mj-ea"/>
                <a:cs typeface="Arial" panose="020B0604020202020204" pitchFamily="34" charset="0"/>
              </a:rPr>
              <a:t>¿CUÁL ES LA IMPORTANCIA DEL PAGO DE SERVIDORES PÚBLICOS?</a:t>
            </a:r>
            <a:br>
              <a:rPr kumimoji="0" lang="es-GT" sz="3000" b="1" i="0" u="none" strike="noStrike" kern="1200" cap="none" spc="0" normalizeH="0" baseline="0" noProof="0" dirty="0">
                <a:ln>
                  <a:noFill/>
                </a:ln>
                <a:solidFill>
                  <a:srgbClr val="0D1F3C"/>
                </a:solidFill>
                <a:effectLst/>
                <a:uLnTx/>
                <a:uFillTx/>
                <a:latin typeface="Arial" panose="020B0604020202020204" pitchFamily="34" charset="0"/>
                <a:ea typeface="+mj-ea"/>
                <a:cs typeface="Arial" panose="020B0604020202020204" pitchFamily="34" charset="0"/>
              </a:rPr>
            </a:br>
            <a:endParaRPr lang="es-GT" dirty="0"/>
          </a:p>
        </p:txBody>
      </p:sp>
    </p:spTree>
    <p:extLst>
      <p:ext uri="{BB962C8B-B14F-4D97-AF65-F5344CB8AC3E}">
        <p14:creationId xmlns:p14="http://schemas.microsoft.com/office/powerpoint/2010/main" val="1845625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pic>
        <p:nvPicPr>
          <p:cNvPr id="11" name="Picture 2" descr="Desarrollando capacidades de ciencia de datos en Directivos Públicos">
            <a:extLst>
              <a:ext uri="{FF2B5EF4-FFF2-40B4-BE49-F238E27FC236}">
                <a16:creationId xmlns:a16="http://schemas.microsoft.com/office/drawing/2014/main" id="{32451046-2D2A-4D78-A9BA-26759574380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66698" y="308763"/>
            <a:ext cx="1111896" cy="1111896"/>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1">
            <a:extLst>
              <a:ext uri="{FF2B5EF4-FFF2-40B4-BE49-F238E27FC236}">
                <a16:creationId xmlns:a16="http://schemas.microsoft.com/office/drawing/2014/main" id="{05495F16-A891-4E9F-A5CF-544275E75B68}"/>
              </a:ext>
            </a:extLst>
          </p:cNvPr>
          <p:cNvSpPr txBox="1">
            <a:spLocks/>
          </p:cNvSpPr>
          <p:nvPr/>
        </p:nvSpPr>
        <p:spPr>
          <a:xfrm>
            <a:off x="1907514" y="817802"/>
            <a:ext cx="10566219" cy="1045029"/>
          </a:xfrm>
          <a:prstGeom prst="rect">
            <a:avLst/>
          </a:prstGeom>
          <a:noFill/>
          <a:ln>
            <a:noFill/>
          </a:ln>
          <a:effectLst>
            <a:outerShdw blurRad="50800" dist="50800" dir="5400000" sx="1000" sy="1000" algn="ctr" rotWithShape="0">
              <a:srgbClr val="000000"/>
            </a:outerShdw>
          </a:effectLst>
        </p:spPr>
        <p:txBody>
          <a:bodyPr spcFirstLastPara="1" wrap="square" lIns="91425" tIns="45700" rIns="91425" bIns="45700" anchor="ctr" anchorCtr="0">
            <a:normAutofit fontScale="600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GT" b="1" dirty="0">
                <a:latin typeface="Arial" panose="020B0604020202020204" pitchFamily="34" charset="0"/>
                <a:cs typeface="Arial" panose="020B0604020202020204" pitchFamily="34" charset="0"/>
              </a:rPr>
              <a:t>PAGO DE SALARIOS A SERVIDORES PÚBLICOS A LA FECHA</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sz="4000" b="1" dirty="0">
              <a:solidFill>
                <a:schemeClr val="accent1">
                  <a:lumMod val="50000"/>
                </a:schemeClr>
              </a:solidFill>
              <a:latin typeface="Arial" panose="020B0604020202020204" pitchFamily="34" charset="0"/>
              <a:cs typeface="Arial" panose="020B0604020202020204" pitchFamily="34" charset="0"/>
            </a:endParaRPr>
          </a:p>
        </p:txBody>
      </p:sp>
      <p:sp>
        <p:nvSpPr>
          <p:cNvPr id="8" name="Título 1">
            <a:extLst>
              <a:ext uri="{FF2B5EF4-FFF2-40B4-BE49-F238E27FC236}">
                <a16:creationId xmlns:a16="http://schemas.microsoft.com/office/drawing/2014/main" id="{B422CAEE-C214-4732-B377-E79C87B81359}"/>
              </a:ext>
            </a:extLst>
          </p:cNvPr>
          <p:cNvSpPr txBox="1">
            <a:spLocks/>
          </p:cNvSpPr>
          <p:nvPr/>
        </p:nvSpPr>
        <p:spPr>
          <a:xfrm>
            <a:off x="592069" y="1673623"/>
            <a:ext cx="7406641" cy="415380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vigente total para el pago de servidores públicos</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12,505,437.00</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utilizado al </a:t>
            </a:r>
            <a:r>
              <a:rPr lang="es-GT" sz="2700" u="sng" dirty="0">
                <a:solidFill>
                  <a:schemeClr val="tx1"/>
                </a:solidFill>
                <a:latin typeface="Arial" panose="020B0604020202020204" pitchFamily="34" charset="0"/>
                <a:cs typeface="Arial" panose="020B0604020202020204" pitchFamily="34" charset="0"/>
              </a:rPr>
              <a:t>primer cuatrimestre 2022</a:t>
            </a:r>
            <a:r>
              <a:rPr lang="es-GT" sz="2700" dirty="0">
                <a:solidFill>
                  <a:schemeClr val="tx1"/>
                </a:solidFill>
                <a:latin typeface="Arial" panose="020B0604020202020204" pitchFamily="34" charset="0"/>
                <a:cs typeface="Arial" panose="020B0604020202020204" pitchFamily="34" charset="0"/>
              </a:rPr>
              <a:t> </a:t>
            </a:r>
            <a:r>
              <a:rPr lang="es-GT" sz="2700" b="0" dirty="0">
                <a:solidFill>
                  <a:schemeClr val="tx1"/>
                </a:solidFill>
                <a:latin typeface="Arial" panose="020B0604020202020204" pitchFamily="34" charset="0"/>
                <a:cs typeface="Arial" panose="020B0604020202020204" pitchFamily="34" charset="0"/>
              </a:rPr>
              <a:t>para el pago de servidores públicos</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3,686,630.44</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Saldo para el pago de servidores públicos</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8,818,806.56</a:t>
            </a:r>
          </a:p>
          <a:p>
            <a:pPr algn="just">
              <a:lnSpc>
                <a:spcPct val="150000"/>
              </a:lnSpc>
            </a:pP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14" name="Título 1">
            <a:extLst>
              <a:ext uri="{FF2B5EF4-FFF2-40B4-BE49-F238E27FC236}">
                <a16:creationId xmlns:a16="http://schemas.microsoft.com/office/drawing/2014/main" id="{FBF987D7-F6EB-4E22-809F-6134B7E9C344}"/>
              </a:ext>
            </a:extLst>
          </p:cNvPr>
          <p:cNvSpPr txBox="1">
            <a:spLocks/>
          </p:cNvSpPr>
          <p:nvPr/>
        </p:nvSpPr>
        <p:spPr>
          <a:xfrm>
            <a:off x="8272712" y="2633187"/>
            <a:ext cx="3327219" cy="2423886"/>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200" b="0" dirty="0">
                <a:solidFill>
                  <a:schemeClr val="tx1"/>
                </a:solidFill>
                <a:latin typeface="Arial" panose="020B0604020202020204" pitchFamily="34" charset="0"/>
                <a:cs typeface="Arial" panose="020B0604020202020204" pitchFamily="34" charset="0"/>
              </a:rPr>
              <a:t>Este rubro constituye el </a:t>
            </a:r>
            <a:r>
              <a:rPr lang="es-GT" sz="2200" dirty="0">
                <a:solidFill>
                  <a:srgbClr val="FF0000"/>
                </a:solidFill>
                <a:latin typeface="Arial" panose="020B0604020202020204" pitchFamily="34" charset="0"/>
                <a:cs typeface="Arial" panose="020B0604020202020204" pitchFamily="34" charset="0"/>
              </a:rPr>
              <a:t>80.7%</a:t>
            </a:r>
            <a:r>
              <a:rPr lang="es-GT" sz="2200" b="0" dirty="0">
                <a:latin typeface="Arial" panose="020B0604020202020204" pitchFamily="34" charset="0"/>
                <a:cs typeface="Arial" panose="020B0604020202020204" pitchFamily="34" charset="0"/>
              </a:rPr>
              <a:t> </a:t>
            </a:r>
            <a:r>
              <a:rPr lang="es-GT" sz="2200" b="0" dirty="0">
                <a:solidFill>
                  <a:schemeClr val="tx1"/>
                </a:solidFill>
                <a:latin typeface="Arial" panose="020B0604020202020204" pitchFamily="34" charset="0"/>
                <a:cs typeface="Arial" panose="020B0604020202020204" pitchFamily="34" charset="0"/>
              </a:rPr>
              <a:t>del total del presupuesto de </a:t>
            </a:r>
            <a:r>
              <a:rPr lang="es-GT" sz="2200" b="0" u="sng" dirty="0">
                <a:solidFill>
                  <a:schemeClr val="tx1"/>
                </a:solidFill>
                <a:latin typeface="Arial" panose="020B0604020202020204" pitchFamily="34" charset="0"/>
                <a:cs typeface="Arial" panose="020B0604020202020204" pitchFamily="34" charset="0"/>
              </a:rPr>
              <a:t>“la institución”</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5726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pic>
        <p:nvPicPr>
          <p:cNvPr id="12" name="Picture 4" descr="Edificio - Iconos gratis de edificios">
            <a:extLst>
              <a:ext uri="{FF2B5EF4-FFF2-40B4-BE49-F238E27FC236}">
                <a16:creationId xmlns:a16="http://schemas.microsoft.com/office/drawing/2014/main" id="{531DFD08-094E-4713-9C5B-BCA33E17BEB3}"/>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54542" y="380211"/>
            <a:ext cx="1288467" cy="1288467"/>
          </a:xfrm>
          <a:prstGeom prst="rect">
            <a:avLst/>
          </a:prstGeom>
          <a:noFill/>
          <a:extLst>
            <a:ext uri="{909E8E84-426E-40DD-AFC4-6F175D3DCCD1}">
              <a14:hiddenFill xmlns:a14="http://schemas.microsoft.com/office/drawing/2010/main">
                <a:solidFill>
                  <a:srgbClr val="FFFFFF"/>
                </a:solidFill>
              </a14:hiddenFill>
            </a:ext>
          </a:extLst>
        </p:spPr>
      </p:pic>
      <p:sp>
        <p:nvSpPr>
          <p:cNvPr id="15" name="Título 1">
            <a:extLst>
              <a:ext uri="{FF2B5EF4-FFF2-40B4-BE49-F238E27FC236}">
                <a16:creationId xmlns:a16="http://schemas.microsoft.com/office/drawing/2014/main" id="{FD555D2C-4A22-4352-82A5-786210767E83}"/>
              </a:ext>
            </a:extLst>
          </p:cNvPr>
          <p:cNvSpPr txBox="1">
            <a:spLocks/>
          </p:cNvSpPr>
          <p:nvPr/>
        </p:nvSpPr>
        <p:spPr>
          <a:xfrm>
            <a:off x="8323655" y="2395830"/>
            <a:ext cx="3327219"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solidFill>
                  <a:schemeClr val="tx1"/>
                </a:solidFill>
                <a:latin typeface="Arial" panose="020B0604020202020204" pitchFamily="34" charset="0"/>
                <a:cs typeface="Arial" panose="020B0604020202020204" pitchFamily="34" charset="0"/>
              </a:rPr>
            </a:br>
            <a:r>
              <a:rPr lang="es-GT" sz="2000" b="0" dirty="0">
                <a:solidFill>
                  <a:schemeClr val="tx1"/>
                </a:solidFill>
                <a:latin typeface="Arial" panose="020B0604020202020204" pitchFamily="34" charset="0"/>
                <a:cs typeface="Arial" panose="020B0604020202020204" pitchFamily="34" charset="0"/>
              </a:rPr>
              <a:t>La inversión se divide principalmente en adquisición de </a:t>
            </a:r>
            <a:r>
              <a:rPr lang="es-GT" sz="2000" dirty="0">
                <a:solidFill>
                  <a:srgbClr val="FF0000"/>
                </a:solidFill>
                <a:latin typeface="Arial" panose="020B0604020202020204" pitchFamily="34" charset="0"/>
                <a:cs typeface="Arial" panose="020B0604020202020204" pitchFamily="34" charset="0"/>
              </a:rPr>
              <a:t>equipo</a:t>
            </a:r>
            <a:r>
              <a:rPr lang="es-GT" sz="2000" b="0" dirty="0">
                <a:solidFill>
                  <a:schemeClr val="tx1"/>
                </a:solidFill>
                <a:latin typeface="Arial" panose="020B0604020202020204" pitchFamily="34" charset="0"/>
                <a:cs typeface="Arial" panose="020B0604020202020204" pitchFamily="34" charset="0"/>
              </a:rPr>
              <a:t>.</a:t>
            </a:r>
            <a:endParaRPr lang="es-GT" sz="2200" b="0" dirty="0">
              <a:solidFill>
                <a:schemeClr val="tx1"/>
              </a:solidFill>
              <a:latin typeface="Arial" panose="020B0604020202020204" pitchFamily="34" charset="0"/>
              <a:cs typeface="Arial" panose="020B0604020202020204" pitchFamily="34" charset="0"/>
            </a:endParaRPr>
          </a:p>
        </p:txBody>
      </p:sp>
      <p:sp>
        <p:nvSpPr>
          <p:cNvPr id="7" name="Título 1">
            <a:extLst>
              <a:ext uri="{FF2B5EF4-FFF2-40B4-BE49-F238E27FC236}">
                <a16:creationId xmlns:a16="http://schemas.microsoft.com/office/drawing/2014/main" id="{F3266744-21E0-8041-EE34-8F73AE63968A}"/>
              </a:ext>
            </a:extLst>
          </p:cNvPr>
          <p:cNvSpPr txBox="1">
            <a:spLocks/>
          </p:cNvSpPr>
          <p:nvPr/>
        </p:nvSpPr>
        <p:spPr>
          <a:xfrm>
            <a:off x="1296537" y="2172470"/>
            <a:ext cx="6101453" cy="4184297"/>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La Secretaría Privada de la Presidencia invierte en la adquisición equipo, licencias y programas para computadoras, entre otros, que sirven para producir servicios para la población.  </a:t>
            </a:r>
          </a:p>
          <a:p>
            <a:pPr algn="just">
              <a:lnSpc>
                <a:spcPct val="150000"/>
              </a:lnSpc>
              <a:buClrTx/>
              <a:buFontTx/>
              <a:buNone/>
            </a:pPr>
            <a:endParaRPr lang="es-GT" sz="300" b="0" dirty="0">
              <a:solidFill>
                <a:prstClr val="black"/>
              </a:solidFill>
              <a:latin typeface="Arial" panose="020B0604020202020204" pitchFamily="34" charset="0"/>
              <a:cs typeface="Arial" panose="020B0604020202020204" pitchFamily="34" charset="0"/>
            </a:endParaRPr>
          </a:p>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Asimismo, invierte en reparaciones y en mejoras a los equipos propiedad de la Institución.</a:t>
            </a:r>
          </a:p>
          <a:p>
            <a:pPr algn="just">
              <a:lnSpc>
                <a:spcPct val="150000"/>
              </a:lnSpc>
              <a:buClrTx/>
              <a:buFontTx/>
              <a:buNone/>
            </a:pPr>
            <a:endParaRPr lang="es-GT" sz="375" b="0" dirty="0">
              <a:solidFill>
                <a:prstClr val="black"/>
              </a:solidFill>
              <a:latin typeface="Arial" panose="020B0604020202020204" pitchFamily="34" charset="0"/>
              <a:cs typeface="Arial" panose="020B0604020202020204" pitchFamily="34" charset="0"/>
            </a:endParaRPr>
          </a:p>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Durante el trimestre reportado destaca la adquisición de equipo de computo y audiovisual para continuar con las actividades de apoyo al presidente, guardando el distanciamiento social.</a:t>
            </a:r>
          </a:p>
          <a:p>
            <a:pPr algn="just">
              <a:lnSpc>
                <a:spcPct val="150000"/>
              </a:lnSpc>
              <a:buClrTx/>
              <a:buFontTx/>
              <a:buNone/>
            </a:pPr>
            <a:endParaRPr lang="es-GT" sz="1500" b="0" dirty="0">
              <a:solidFill>
                <a:prstClr val="black"/>
              </a:solidFill>
              <a:latin typeface="Arial" panose="020B0604020202020204" pitchFamily="34" charset="0"/>
              <a:cs typeface="Arial" panose="020B0604020202020204" pitchFamily="34" charset="0"/>
            </a:endParaRPr>
          </a:p>
          <a:p>
            <a:pPr>
              <a:buClrTx/>
              <a:buFontTx/>
              <a:buNone/>
            </a:pPr>
            <a:endParaRPr lang="es-GT" sz="1500" b="0" dirty="0">
              <a:solidFill>
                <a:srgbClr val="4472C4">
                  <a:lumMod val="50000"/>
                </a:srgbClr>
              </a:solidFill>
              <a:latin typeface="Arial" panose="020B0604020202020204" pitchFamily="34" charset="0"/>
              <a:cs typeface="Arial" panose="020B0604020202020204" pitchFamily="34" charset="0"/>
            </a:endParaRPr>
          </a:p>
          <a:p>
            <a:pPr>
              <a:buClrTx/>
              <a:buFontTx/>
              <a:buNone/>
            </a:pPr>
            <a:br>
              <a:rPr lang="es-GT" sz="1500" b="0" dirty="0">
                <a:solidFill>
                  <a:srgbClr val="4472C4">
                    <a:lumMod val="50000"/>
                  </a:srgbClr>
                </a:solidFill>
                <a:latin typeface="Arial" panose="020B0604020202020204" pitchFamily="34" charset="0"/>
                <a:cs typeface="Arial" panose="020B0604020202020204" pitchFamily="34" charset="0"/>
              </a:rPr>
            </a:br>
            <a:endParaRPr lang="es-GT" sz="1500" b="0" dirty="0">
              <a:solidFill>
                <a:srgbClr val="4472C4">
                  <a:lumMod val="50000"/>
                </a:srgbClr>
              </a:solidFill>
              <a:latin typeface="Arial" panose="020B0604020202020204" pitchFamily="34" charset="0"/>
              <a:cs typeface="Arial" panose="020B0604020202020204" pitchFamily="34" charset="0"/>
            </a:endParaRPr>
          </a:p>
        </p:txBody>
      </p:sp>
      <p:pic>
        <p:nvPicPr>
          <p:cNvPr id="3" name="Imagen 2">
            <a:extLst>
              <a:ext uri="{FF2B5EF4-FFF2-40B4-BE49-F238E27FC236}">
                <a16:creationId xmlns:a16="http://schemas.microsoft.com/office/drawing/2014/main" id="{54FD5ADE-502E-3B7B-FE14-F703A143F3FD}"/>
              </a:ext>
            </a:extLst>
          </p:cNvPr>
          <p:cNvPicPr>
            <a:picLocks noChangeAspect="1"/>
          </p:cNvPicPr>
          <p:nvPr/>
        </p:nvPicPr>
        <p:blipFill>
          <a:blip r:embed="rId5"/>
          <a:stretch>
            <a:fillRect/>
          </a:stretch>
        </p:blipFill>
        <p:spPr>
          <a:xfrm>
            <a:off x="1690391" y="1144483"/>
            <a:ext cx="8138865" cy="1091279"/>
          </a:xfrm>
          <a:prstGeom prst="rect">
            <a:avLst/>
          </a:prstGeom>
        </p:spPr>
      </p:pic>
    </p:spTree>
    <p:extLst>
      <p:ext uri="{BB962C8B-B14F-4D97-AF65-F5344CB8AC3E}">
        <p14:creationId xmlns:p14="http://schemas.microsoft.com/office/powerpoint/2010/main" val="2325086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7" name="Título 1">
            <a:extLst>
              <a:ext uri="{FF2B5EF4-FFF2-40B4-BE49-F238E27FC236}">
                <a16:creationId xmlns:a16="http://schemas.microsoft.com/office/drawing/2014/main" id="{E07956D5-D407-4E5F-BA05-3167EF910314}"/>
              </a:ext>
            </a:extLst>
          </p:cNvPr>
          <p:cNvSpPr txBox="1">
            <a:spLocks/>
          </p:cNvSpPr>
          <p:nvPr/>
        </p:nvSpPr>
        <p:spPr>
          <a:xfrm>
            <a:off x="1865410" y="1009335"/>
            <a:ext cx="10470969" cy="1045029"/>
          </a:xfrm>
          <a:prstGeom prst="rect">
            <a:avLst/>
          </a:prstGeom>
          <a:noFill/>
          <a:ln>
            <a:noFill/>
          </a:ln>
          <a:effectLst>
            <a:outerShdw blurRad="50800" dist="50800" dir="5400000" sx="1000" sy="1000" algn="ctr" rotWithShape="0">
              <a:srgbClr val="000000"/>
            </a:outerShdw>
          </a:effectLst>
        </p:spPr>
        <p:txBody>
          <a:bodyPr spcFirstLastPara="1" wrap="square" lIns="91425" tIns="45700" rIns="91425" bIns="45700" anchor="ctr" anchorCtr="0">
            <a:normAutofit fontScale="675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GT" b="1" dirty="0">
                <a:latin typeface="Arial" panose="020B0604020202020204" pitchFamily="34" charset="0"/>
                <a:cs typeface="Arial" panose="020B0604020202020204" pitchFamily="34" charset="0"/>
              </a:rPr>
              <a:t>MONTO UTILIZADO EN INVERSIÓN A LA FECHA</a:t>
            </a:r>
            <a:br>
              <a:rPr lang="es-GT" b="1" dirty="0">
                <a:latin typeface="Arial" panose="020B0604020202020204" pitchFamily="34" charset="0"/>
                <a:cs typeface="Arial" panose="020B0604020202020204" pitchFamily="34" charset="0"/>
              </a:rPr>
            </a:br>
            <a:br>
              <a:rPr lang="es-GT" b="1" dirty="0">
                <a:solidFill>
                  <a:schemeClr val="accent1">
                    <a:lumMod val="50000"/>
                  </a:schemeClr>
                </a:solidFill>
                <a:latin typeface="Arial" panose="020B0604020202020204" pitchFamily="34" charset="0"/>
                <a:cs typeface="Arial" panose="020B0604020202020204" pitchFamily="34" charset="0"/>
              </a:rPr>
            </a:br>
            <a:endParaRPr lang="es-GT" sz="4000" b="1" dirty="0">
              <a:solidFill>
                <a:schemeClr val="accent1">
                  <a:lumMod val="50000"/>
                </a:schemeClr>
              </a:solidFill>
              <a:latin typeface="Arial" panose="020B0604020202020204" pitchFamily="34" charset="0"/>
              <a:cs typeface="Arial" panose="020B0604020202020204" pitchFamily="34" charset="0"/>
            </a:endParaRPr>
          </a:p>
        </p:txBody>
      </p:sp>
      <p:pic>
        <p:nvPicPr>
          <p:cNvPr id="8" name="Picture 4" descr="Edificio - Iconos gratis de edificios">
            <a:extLst>
              <a:ext uri="{FF2B5EF4-FFF2-40B4-BE49-F238E27FC236}">
                <a16:creationId xmlns:a16="http://schemas.microsoft.com/office/drawing/2014/main" id="{55D84E51-65FC-4ECB-A2D1-D07E7F10CA98}"/>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265783" y="365102"/>
            <a:ext cx="1288467" cy="1288467"/>
          </a:xfrm>
          <a:prstGeom prst="rect">
            <a:avLst/>
          </a:prstGeom>
          <a:noFill/>
          <a:extLst>
            <a:ext uri="{909E8E84-426E-40DD-AFC4-6F175D3DCCD1}">
              <a14:hiddenFill xmlns:a14="http://schemas.microsoft.com/office/drawing/2010/main">
                <a:solidFill>
                  <a:srgbClr val="FFFFFF"/>
                </a:solidFill>
              </a14:hiddenFill>
            </a:ext>
          </a:extLst>
        </p:spPr>
      </p:pic>
      <p:sp>
        <p:nvSpPr>
          <p:cNvPr id="11" name="Título 1">
            <a:extLst>
              <a:ext uri="{FF2B5EF4-FFF2-40B4-BE49-F238E27FC236}">
                <a16:creationId xmlns:a16="http://schemas.microsoft.com/office/drawing/2014/main" id="{B2F21CE6-BC7B-4461-93FA-B6DC18186265}"/>
              </a:ext>
            </a:extLst>
          </p:cNvPr>
          <p:cNvSpPr txBox="1">
            <a:spLocks/>
          </p:cNvSpPr>
          <p:nvPr/>
        </p:nvSpPr>
        <p:spPr>
          <a:xfrm>
            <a:off x="705394" y="1841605"/>
            <a:ext cx="7406641" cy="415380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675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vigente total 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399,400.00</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Presupuesto utilizado al</a:t>
            </a:r>
            <a:r>
              <a:rPr lang="es-GT" sz="2700" u="sng" dirty="0">
                <a:solidFill>
                  <a:schemeClr val="tx1"/>
                </a:solidFill>
                <a:latin typeface="Arial" panose="020B0604020202020204" pitchFamily="34" charset="0"/>
                <a:cs typeface="Arial" panose="020B0604020202020204" pitchFamily="34" charset="0"/>
              </a:rPr>
              <a:t> primer cuatrimestre 2022</a:t>
            </a:r>
            <a:r>
              <a:rPr lang="es-GT" sz="2700" dirty="0">
                <a:solidFill>
                  <a:schemeClr val="tx1"/>
                </a:solidFill>
                <a:latin typeface="Arial" panose="020B0604020202020204" pitchFamily="34" charset="0"/>
                <a:cs typeface="Arial" panose="020B0604020202020204" pitchFamily="34" charset="0"/>
              </a:rPr>
              <a:t> </a:t>
            </a:r>
            <a:r>
              <a:rPr lang="es-GT" sz="2700" b="0" dirty="0">
                <a:solidFill>
                  <a:schemeClr val="tx1"/>
                </a:solidFill>
                <a:latin typeface="Arial" panose="020B0604020202020204" pitchFamily="34" charset="0"/>
                <a:cs typeface="Arial" panose="020B0604020202020204" pitchFamily="34" charset="0"/>
              </a:rPr>
              <a:t>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226,143.00</a:t>
            </a:r>
          </a:p>
          <a:p>
            <a:pPr algn="just">
              <a:lnSpc>
                <a:spcPct val="150000"/>
              </a:lnSpc>
            </a:pPr>
            <a:endParaRPr lang="es-GT" sz="2400" b="0" dirty="0">
              <a:solidFill>
                <a:schemeClr val="tx1"/>
              </a:solidFill>
              <a:latin typeface="Arial" panose="020B0604020202020204" pitchFamily="34" charset="0"/>
              <a:cs typeface="Arial" panose="020B0604020202020204" pitchFamily="34" charset="0"/>
            </a:endParaRPr>
          </a:p>
          <a:p>
            <a:pPr algn="just">
              <a:lnSpc>
                <a:spcPct val="150000"/>
              </a:lnSpc>
            </a:pPr>
            <a:r>
              <a:rPr lang="es-GT" sz="2700" b="0" dirty="0">
                <a:solidFill>
                  <a:schemeClr val="tx1"/>
                </a:solidFill>
                <a:latin typeface="Arial" panose="020B0604020202020204" pitchFamily="34" charset="0"/>
                <a:cs typeface="Arial" panose="020B0604020202020204" pitchFamily="34" charset="0"/>
              </a:rPr>
              <a:t>Saldo para la inversión</a:t>
            </a:r>
          </a:p>
          <a:p>
            <a:pPr marL="0" lvl="1" algn="just">
              <a:lnSpc>
                <a:spcPct val="150000"/>
              </a:lnSpc>
              <a:spcBef>
                <a:spcPct val="0"/>
              </a:spcBef>
            </a:pPr>
            <a:r>
              <a:rPr lang="es-GT" sz="4500" b="1" dirty="0">
                <a:solidFill>
                  <a:srgbClr val="0070C0"/>
                </a:solidFill>
                <a:latin typeface="Arial" panose="020B0604020202020204" pitchFamily="34" charset="0"/>
                <a:cs typeface="Arial" panose="020B0604020202020204" pitchFamily="34" charset="0"/>
              </a:rPr>
              <a:t>Q. 173,257.00</a:t>
            </a:r>
          </a:p>
          <a:p>
            <a:pPr algn="just">
              <a:lnSpc>
                <a:spcPct val="150000"/>
              </a:lnSpc>
            </a:pP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
        <p:nvSpPr>
          <p:cNvPr id="14" name="Título 1">
            <a:extLst>
              <a:ext uri="{FF2B5EF4-FFF2-40B4-BE49-F238E27FC236}">
                <a16:creationId xmlns:a16="http://schemas.microsoft.com/office/drawing/2014/main" id="{69AA1819-1AD8-4179-A59D-E55677EA2A9E}"/>
              </a:ext>
            </a:extLst>
          </p:cNvPr>
          <p:cNvSpPr txBox="1">
            <a:spLocks/>
          </p:cNvSpPr>
          <p:nvPr/>
        </p:nvSpPr>
        <p:spPr>
          <a:xfrm>
            <a:off x="8260397" y="2691198"/>
            <a:ext cx="3327219" cy="2423886"/>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lnSpcReduction="2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latin typeface="Arial" panose="020B0604020202020204" pitchFamily="34" charset="0"/>
                <a:cs typeface="Arial" panose="020B0604020202020204" pitchFamily="34" charset="0"/>
              </a:rPr>
            </a:br>
            <a:r>
              <a:rPr lang="es-GT" sz="2200" b="0" dirty="0">
                <a:solidFill>
                  <a:schemeClr val="tx1"/>
                </a:solidFill>
                <a:latin typeface="Arial" panose="020B0604020202020204" pitchFamily="34" charset="0"/>
                <a:cs typeface="Arial" panose="020B0604020202020204" pitchFamily="34" charset="0"/>
              </a:rPr>
              <a:t>Este rubro constituye el </a:t>
            </a:r>
            <a:r>
              <a:rPr lang="es-GT" sz="2200" dirty="0">
                <a:solidFill>
                  <a:srgbClr val="FF0000"/>
                </a:solidFill>
                <a:latin typeface="Arial" panose="020B0604020202020204" pitchFamily="34" charset="0"/>
                <a:cs typeface="Arial" panose="020B0604020202020204" pitchFamily="34" charset="0"/>
              </a:rPr>
              <a:t>2.6%</a:t>
            </a:r>
            <a:r>
              <a:rPr lang="es-GT" sz="2200" b="0" dirty="0">
                <a:latin typeface="Arial" panose="020B0604020202020204" pitchFamily="34" charset="0"/>
                <a:cs typeface="Arial" panose="020B0604020202020204" pitchFamily="34" charset="0"/>
              </a:rPr>
              <a:t> </a:t>
            </a:r>
            <a:r>
              <a:rPr lang="es-GT" sz="2200" b="0" dirty="0">
                <a:solidFill>
                  <a:schemeClr val="tx1"/>
                </a:solidFill>
                <a:latin typeface="Arial" panose="020B0604020202020204" pitchFamily="34" charset="0"/>
                <a:cs typeface="Arial" panose="020B0604020202020204" pitchFamily="34" charset="0"/>
              </a:rPr>
              <a:t>del total del presupuesto de </a:t>
            </a:r>
            <a:r>
              <a:rPr lang="es-GT" sz="2200" b="0" u="sng" dirty="0">
                <a:solidFill>
                  <a:schemeClr val="tx1"/>
                </a:solidFill>
                <a:latin typeface="Arial" panose="020B0604020202020204" pitchFamily="34" charset="0"/>
                <a:cs typeface="Arial" panose="020B0604020202020204" pitchFamily="34" charset="0"/>
              </a:rPr>
              <a:t>“la institución”</a:t>
            </a:r>
            <a:br>
              <a:rPr lang="es-GT" sz="2000" b="0" dirty="0">
                <a:solidFill>
                  <a:schemeClr val="accent1">
                    <a:lumMod val="50000"/>
                  </a:schemeClr>
                </a:solidFill>
                <a:latin typeface="Arial" panose="020B0604020202020204" pitchFamily="34" charset="0"/>
                <a:cs typeface="Arial" panose="020B0604020202020204" pitchFamily="34" charset="0"/>
              </a:rPr>
            </a:br>
            <a:endParaRPr lang="es-GT" sz="2000" b="0"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0867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pic>
        <p:nvPicPr>
          <p:cNvPr id="10" name="Picture 2" descr="Target arm | Icono Gratis">
            <a:extLst>
              <a:ext uri="{FF2B5EF4-FFF2-40B4-BE49-F238E27FC236}">
                <a16:creationId xmlns:a16="http://schemas.microsoft.com/office/drawing/2014/main" id="{5EDC8445-AC74-4261-BC20-AB8FFC8F4D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054" y="313209"/>
            <a:ext cx="1477870" cy="1477870"/>
          </a:xfrm>
          <a:prstGeom prst="rect">
            <a:avLst/>
          </a:prstGeom>
          <a:noFill/>
          <a:extLst>
            <a:ext uri="{909E8E84-426E-40DD-AFC4-6F175D3DCCD1}">
              <a14:hiddenFill xmlns:a14="http://schemas.microsoft.com/office/drawing/2010/main">
                <a:solidFill>
                  <a:srgbClr val="FFFFFF"/>
                </a:solidFill>
              </a14:hiddenFill>
            </a:ext>
          </a:extLst>
        </p:spPr>
      </p:pic>
      <p:sp>
        <p:nvSpPr>
          <p:cNvPr id="12" name="Título 1">
            <a:extLst>
              <a:ext uri="{FF2B5EF4-FFF2-40B4-BE49-F238E27FC236}">
                <a16:creationId xmlns:a16="http://schemas.microsoft.com/office/drawing/2014/main" id="{0BDDEAC6-B7B8-4849-AEDF-2D8B15628538}"/>
              </a:ext>
            </a:extLst>
          </p:cNvPr>
          <p:cNvSpPr txBox="1">
            <a:spLocks/>
          </p:cNvSpPr>
          <p:nvPr/>
        </p:nvSpPr>
        <p:spPr>
          <a:xfrm>
            <a:off x="2136119" y="1003550"/>
            <a:ext cx="9146435" cy="1045029"/>
          </a:xfrm>
          <a:prstGeom prst="rect">
            <a:avLst/>
          </a:prstGeom>
          <a:noFill/>
          <a:ln>
            <a:noFill/>
          </a:ln>
          <a:effectLst>
            <a:outerShdw blurRad="50800" dist="50800" dir="5400000" sx="1000" sy="1000" algn="ctr" rotWithShape="0">
              <a:srgbClr val="000000"/>
            </a:outerShdw>
          </a:effectLst>
        </p:spPr>
        <p:txBody>
          <a:bodyPr spcFirstLastPara="1" wrap="square" lIns="91425" tIns="45700" rIns="91425" bIns="45700" anchor="ctr" anchorCtr="0">
            <a:normAutofit fontScale="600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GT" b="1" dirty="0">
                <a:latin typeface="Arial" panose="020B0604020202020204" pitchFamily="34" charset="0"/>
                <a:cs typeface="Arial" panose="020B0604020202020204" pitchFamily="34" charset="0"/>
              </a:rPr>
              <a:t>¿QUÉ FINALIDADES ATIENDE “LA INSTITUCIÓN”?</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sz="4000" b="1" dirty="0">
              <a:solidFill>
                <a:schemeClr val="accent1">
                  <a:lumMod val="50000"/>
                </a:schemeClr>
              </a:solidFill>
              <a:latin typeface="Arial" panose="020B0604020202020204" pitchFamily="34" charset="0"/>
              <a:cs typeface="Arial" panose="020B0604020202020204" pitchFamily="34" charset="0"/>
            </a:endParaRPr>
          </a:p>
        </p:txBody>
      </p:sp>
      <p:sp>
        <p:nvSpPr>
          <p:cNvPr id="15" name="Título 1">
            <a:extLst>
              <a:ext uri="{FF2B5EF4-FFF2-40B4-BE49-F238E27FC236}">
                <a16:creationId xmlns:a16="http://schemas.microsoft.com/office/drawing/2014/main" id="{D4F1BB95-ED69-42F5-9DD5-460545FD7205}"/>
              </a:ext>
            </a:extLst>
          </p:cNvPr>
          <p:cNvSpPr txBox="1">
            <a:spLocks/>
          </p:cNvSpPr>
          <p:nvPr/>
        </p:nvSpPr>
        <p:spPr>
          <a:xfrm>
            <a:off x="8650099" y="2262807"/>
            <a:ext cx="3327219"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pPr>
            <a:br>
              <a:rPr lang="es-GT" sz="2000" b="0" dirty="0">
                <a:solidFill>
                  <a:schemeClr val="tx1"/>
                </a:solidFill>
                <a:latin typeface="Arial" panose="020B0604020202020204" pitchFamily="34" charset="0"/>
                <a:cs typeface="Arial" panose="020B0604020202020204" pitchFamily="34" charset="0"/>
              </a:rPr>
            </a:br>
            <a:r>
              <a:rPr lang="es-GT" sz="2000" b="0" dirty="0">
                <a:solidFill>
                  <a:schemeClr val="tx1"/>
                </a:solidFill>
                <a:latin typeface="Arial" panose="020B0604020202020204" pitchFamily="34" charset="0"/>
                <a:cs typeface="Arial" panose="020B0604020202020204" pitchFamily="34" charset="0"/>
              </a:rPr>
              <a:t>La principal finalidad que se atiende es Servicios Públicos con un </a:t>
            </a:r>
            <a:r>
              <a:rPr lang="es-GT" sz="2000" dirty="0">
                <a:solidFill>
                  <a:srgbClr val="FF0000"/>
                </a:solidFill>
                <a:latin typeface="Arial" panose="020B0604020202020204" pitchFamily="34" charset="0"/>
                <a:cs typeface="Arial" panose="020B0604020202020204" pitchFamily="34" charset="0"/>
              </a:rPr>
              <a:t>28.99%</a:t>
            </a:r>
            <a:r>
              <a:rPr lang="es-GT" sz="2000" b="0" dirty="0">
                <a:solidFill>
                  <a:schemeClr val="tx1"/>
                </a:solidFill>
                <a:latin typeface="Arial" panose="020B0604020202020204" pitchFamily="34" charset="0"/>
                <a:cs typeface="Arial" panose="020B0604020202020204" pitchFamily="34" charset="0"/>
              </a:rPr>
              <a:t> del presupuesto total de “</a:t>
            </a:r>
            <a:r>
              <a:rPr lang="es-GT" sz="2000" b="0" u="sng" dirty="0">
                <a:solidFill>
                  <a:schemeClr val="tx1"/>
                </a:solidFill>
                <a:latin typeface="Arial" panose="020B0604020202020204" pitchFamily="34" charset="0"/>
                <a:cs typeface="Arial" panose="020B0604020202020204" pitchFamily="34" charset="0"/>
              </a:rPr>
              <a:t>la institución</a:t>
            </a:r>
            <a:r>
              <a:rPr lang="es-GT" sz="2000" b="0" dirty="0">
                <a:solidFill>
                  <a:schemeClr val="tx1"/>
                </a:solidFill>
                <a:latin typeface="Arial" panose="020B0604020202020204" pitchFamily="34" charset="0"/>
                <a:cs typeface="Arial" panose="020B0604020202020204" pitchFamily="34" charset="0"/>
              </a:rPr>
              <a:t>”.</a:t>
            </a:r>
            <a:endParaRPr lang="es-GT" sz="2200" b="0" dirty="0">
              <a:solidFill>
                <a:schemeClr val="tx1"/>
              </a:solidFill>
              <a:latin typeface="Arial" panose="020B0604020202020204" pitchFamily="34" charset="0"/>
              <a:cs typeface="Arial" panose="020B0604020202020204" pitchFamily="34" charset="0"/>
            </a:endParaRPr>
          </a:p>
        </p:txBody>
      </p:sp>
      <p:sp>
        <p:nvSpPr>
          <p:cNvPr id="7" name="Título 1">
            <a:extLst>
              <a:ext uri="{FF2B5EF4-FFF2-40B4-BE49-F238E27FC236}">
                <a16:creationId xmlns:a16="http://schemas.microsoft.com/office/drawing/2014/main" id="{467591B3-E5F8-4999-70C8-681C8EE7F08A}"/>
              </a:ext>
            </a:extLst>
          </p:cNvPr>
          <p:cNvSpPr txBox="1">
            <a:spLocks/>
          </p:cNvSpPr>
          <p:nvPr/>
        </p:nvSpPr>
        <p:spPr>
          <a:xfrm>
            <a:off x="1519518" y="1879600"/>
            <a:ext cx="6594053" cy="3925706"/>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Los recursos públicos se utilizan con fines específicos para el cumplimiento de los objetivos sociales y económicos del Estado que impactan directamente en la población. </a:t>
            </a:r>
          </a:p>
          <a:p>
            <a:pPr algn="just">
              <a:lnSpc>
                <a:spcPct val="150000"/>
              </a:lnSpc>
              <a:buClrTx/>
              <a:buFontTx/>
              <a:buNone/>
            </a:pPr>
            <a:endParaRPr lang="es-GT" sz="1500" b="0" dirty="0">
              <a:solidFill>
                <a:prstClr val="black"/>
              </a:solidFill>
              <a:latin typeface="Arial" panose="020B0604020202020204" pitchFamily="34" charset="0"/>
              <a:cs typeface="Arial" panose="020B0604020202020204" pitchFamily="34" charset="0"/>
            </a:endParaRPr>
          </a:p>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Cada entidad atiende y prioriza las finalidades que le corresponden de conformidad con la ley. En el caso de la Secretaría Privada de la Presidencia, destina su presupuesto a los Servicios Públicos Generales.</a:t>
            </a:r>
          </a:p>
          <a:p>
            <a:pPr>
              <a:buClrTx/>
              <a:buFontTx/>
              <a:buNone/>
            </a:pPr>
            <a:endParaRPr lang="es-GT" sz="1500" b="0" dirty="0">
              <a:solidFill>
                <a:srgbClr val="4472C4">
                  <a:lumMod val="50000"/>
                </a:srgbClr>
              </a:solidFill>
              <a:latin typeface="Arial" panose="020B0604020202020204" pitchFamily="34" charset="0"/>
              <a:cs typeface="Arial" panose="020B0604020202020204" pitchFamily="34" charset="0"/>
            </a:endParaRPr>
          </a:p>
          <a:p>
            <a:pPr>
              <a:buClrTx/>
              <a:buFontTx/>
              <a:buNone/>
            </a:pPr>
            <a:br>
              <a:rPr lang="es-GT" sz="1500" b="0" dirty="0">
                <a:solidFill>
                  <a:srgbClr val="4472C4">
                    <a:lumMod val="50000"/>
                  </a:srgbClr>
                </a:solidFill>
                <a:latin typeface="Arial" panose="020B0604020202020204" pitchFamily="34" charset="0"/>
                <a:cs typeface="Arial" panose="020B0604020202020204" pitchFamily="34" charset="0"/>
              </a:rPr>
            </a:br>
            <a:endParaRPr lang="es-GT" sz="1500" b="0" dirty="0">
              <a:solidFill>
                <a:srgbClr val="4472C4">
                  <a:lumMod val="5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434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7" name="Título 1">
            <a:extLst>
              <a:ext uri="{FF2B5EF4-FFF2-40B4-BE49-F238E27FC236}">
                <a16:creationId xmlns:a16="http://schemas.microsoft.com/office/drawing/2014/main" id="{F3E85465-8448-4C83-9C28-AC9152579F60}"/>
              </a:ext>
            </a:extLst>
          </p:cNvPr>
          <p:cNvSpPr>
            <a:spLocks noGrp="1"/>
          </p:cNvSpPr>
          <p:nvPr>
            <p:ph type="title"/>
          </p:nvPr>
        </p:nvSpPr>
        <p:spPr>
          <a:xfrm>
            <a:off x="682706" y="540650"/>
            <a:ext cx="8791303" cy="547089"/>
          </a:xfrm>
        </p:spPr>
        <p:txBody>
          <a:bodyPr>
            <a:noAutofit/>
          </a:bodyPr>
          <a:lstStyle/>
          <a:p>
            <a:r>
              <a:rPr lang="es-GT" sz="2800" b="1" dirty="0">
                <a:latin typeface="Arial" panose="020B0604020202020204" pitchFamily="34" charset="0"/>
                <a:cs typeface="Arial" panose="020B0604020202020204" pitchFamily="34" charset="0"/>
              </a:rPr>
              <a:t>EJECUCIÓN PRESUPUESTARIA POR FINALIDAD AL PRIMER CUATRIMESTRE 2022</a:t>
            </a:r>
          </a:p>
        </p:txBody>
      </p:sp>
      <p:sp>
        <p:nvSpPr>
          <p:cNvPr id="2" name="CuadroTexto 1">
            <a:extLst>
              <a:ext uri="{FF2B5EF4-FFF2-40B4-BE49-F238E27FC236}">
                <a16:creationId xmlns:a16="http://schemas.microsoft.com/office/drawing/2014/main" id="{4ED7E752-B249-4C6C-9FD0-4CF7A5D36413}"/>
              </a:ext>
            </a:extLst>
          </p:cNvPr>
          <p:cNvSpPr txBox="1"/>
          <p:nvPr/>
        </p:nvSpPr>
        <p:spPr>
          <a:xfrm>
            <a:off x="10067567" y="6037057"/>
            <a:ext cx="2484351" cy="246221"/>
          </a:xfrm>
          <a:prstGeom prst="rect">
            <a:avLst/>
          </a:prstGeom>
          <a:noFill/>
        </p:spPr>
        <p:txBody>
          <a:bodyPr wrap="square" rtlCol="0">
            <a:spAutoFit/>
          </a:bodyPr>
          <a:lstStyle/>
          <a:p>
            <a:r>
              <a:rPr lang="es-GT" sz="1000" dirty="0"/>
              <a:t>* Cifras en millones de quetzales</a:t>
            </a:r>
          </a:p>
        </p:txBody>
      </p:sp>
      <p:graphicFrame>
        <p:nvGraphicFramePr>
          <p:cNvPr id="6" name="Gráfico 5">
            <a:extLst>
              <a:ext uri="{FF2B5EF4-FFF2-40B4-BE49-F238E27FC236}">
                <a16:creationId xmlns:a16="http://schemas.microsoft.com/office/drawing/2014/main" id="{DF34D1A2-380E-01BC-0524-E5836BF63F07}"/>
              </a:ext>
            </a:extLst>
          </p:cNvPr>
          <p:cNvGraphicFramePr/>
          <p:nvPr>
            <p:extLst>
              <p:ext uri="{D42A27DB-BD31-4B8C-83A1-F6EECF244321}">
                <p14:modId xmlns:p14="http://schemas.microsoft.com/office/powerpoint/2010/main" val="2686460799"/>
              </p:ext>
            </p:extLst>
          </p:nvPr>
        </p:nvGraphicFramePr>
        <p:xfrm>
          <a:off x="1951629" y="1624084"/>
          <a:ext cx="8022549" cy="44129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89870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grpSp>
        <p:nvGrpSpPr>
          <p:cNvPr id="5" name="Grupo 4">
            <a:extLst>
              <a:ext uri="{FF2B5EF4-FFF2-40B4-BE49-F238E27FC236}">
                <a16:creationId xmlns:a16="http://schemas.microsoft.com/office/drawing/2014/main" id="{3CE19077-5466-4ECD-84A0-F5EF39E2DC69}"/>
              </a:ext>
            </a:extLst>
          </p:cNvPr>
          <p:cNvGrpSpPr/>
          <p:nvPr/>
        </p:nvGrpSpPr>
        <p:grpSpPr>
          <a:xfrm>
            <a:off x="0" y="1714"/>
            <a:ext cx="12192000" cy="6856286"/>
            <a:chOff x="0" y="1714"/>
            <a:chExt cx="12192000" cy="6856286"/>
          </a:xfrm>
        </p:grpSpPr>
        <p:pic>
          <p:nvPicPr>
            <p:cNvPr id="3" name="Imagen 2">
              <a:extLst>
                <a:ext uri="{FF2B5EF4-FFF2-40B4-BE49-F238E27FC236}">
                  <a16:creationId xmlns:a16="http://schemas.microsoft.com/office/drawing/2014/main" id="{A649A387-4B49-4C45-A699-A908FC762BD9}"/>
                </a:ext>
              </a:extLst>
            </p:cNvPr>
            <p:cNvPicPr>
              <a:picLocks noChangeAspect="1"/>
            </p:cNvPicPr>
            <p:nvPr/>
          </p:nvPicPr>
          <p:blipFill>
            <a:blip r:embed="rId4"/>
            <a:stretch>
              <a:fillRect/>
            </a:stretch>
          </p:blipFill>
          <p:spPr>
            <a:xfrm>
              <a:off x="0" y="1714"/>
              <a:ext cx="12192000" cy="6856286"/>
            </a:xfrm>
            <a:prstGeom prst="rect">
              <a:avLst/>
            </a:prstGeom>
          </p:spPr>
        </p:pic>
        <p:sp>
          <p:nvSpPr>
            <p:cNvPr id="6" name="Título 1">
              <a:extLst>
                <a:ext uri="{FF2B5EF4-FFF2-40B4-BE49-F238E27FC236}">
                  <a16:creationId xmlns:a16="http://schemas.microsoft.com/office/drawing/2014/main" id="{F1B37B23-C2E8-45CF-8A71-91E65135901F}"/>
                </a:ext>
              </a:extLst>
            </p:cNvPr>
            <p:cNvSpPr txBox="1">
              <a:spLocks/>
            </p:cNvSpPr>
            <p:nvPr/>
          </p:nvSpPr>
          <p:spPr>
            <a:xfrm>
              <a:off x="229381" y="600092"/>
              <a:ext cx="11639889" cy="613240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GT" sz="4000" b="1" dirty="0">
                  <a:solidFill>
                    <a:schemeClr val="bg1"/>
                  </a:solidFill>
                  <a:cs typeface="Arial" panose="020B0604020202020204" pitchFamily="34" charset="0"/>
                </a:rPr>
                <a:t>RENDICIÓN DE CUENTAS</a:t>
              </a:r>
              <a:br>
                <a:rPr lang="es-GT" sz="4000" b="1" dirty="0">
                  <a:solidFill>
                    <a:schemeClr val="bg1"/>
                  </a:solidFill>
                  <a:cs typeface="Arial" panose="020B0604020202020204" pitchFamily="34" charset="0"/>
                </a:rPr>
              </a:br>
              <a:r>
                <a:rPr lang="es-GT" sz="4000" b="1" dirty="0">
                  <a:solidFill>
                    <a:schemeClr val="bg1"/>
                  </a:solidFill>
                  <a:cs typeface="Arial" panose="020B0604020202020204" pitchFamily="34" charset="0"/>
                </a:rPr>
                <a:t>PRIMER CUATRIMESTRE 2022</a:t>
              </a:r>
            </a:p>
            <a:p>
              <a:pPr algn="r"/>
              <a:endParaRPr lang="es-GT" sz="3200" b="1" dirty="0">
                <a:solidFill>
                  <a:srgbClr val="00B0F0"/>
                </a:solidFill>
                <a:cs typeface="Arial" panose="020B0604020202020204" pitchFamily="34" charset="0"/>
              </a:endParaRPr>
            </a:p>
            <a:p>
              <a:pPr algn="r"/>
              <a:endParaRPr lang="es-GT" sz="3200" b="1" dirty="0">
                <a:solidFill>
                  <a:srgbClr val="00B0F0"/>
                </a:solidFill>
                <a:cs typeface="Arial" panose="020B0604020202020204" pitchFamily="34" charset="0"/>
              </a:endParaRPr>
            </a:p>
            <a:p>
              <a:pPr algn="r"/>
              <a:endParaRPr lang="es-GT" sz="3200" b="1" dirty="0">
                <a:solidFill>
                  <a:srgbClr val="00B0F0"/>
                </a:solidFill>
                <a:cs typeface="Arial" panose="020B0604020202020204" pitchFamily="34" charset="0"/>
              </a:endParaRPr>
            </a:p>
            <a:p>
              <a:pPr algn="r"/>
              <a:endParaRPr lang="es-GT" sz="3200" b="1" dirty="0">
                <a:solidFill>
                  <a:srgbClr val="00B0F0"/>
                </a:solidFill>
                <a:cs typeface="Arial" panose="020B0604020202020204" pitchFamily="34" charset="0"/>
              </a:endParaRPr>
            </a:p>
            <a:p>
              <a:pPr algn="ctr"/>
              <a:r>
                <a:rPr lang="es-GT" b="1" dirty="0">
                  <a:solidFill>
                    <a:srgbClr val="A09185"/>
                  </a:solidFill>
                </a:rPr>
                <a:t>RESULTADOS ESPECÍFICOS</a:t>
              </a:r>
            </a:p>
            <a:p>
              <a:pPr algn="r"/>
              <a:endParaRPr lang="es-GT" sz="3200" b="1" dirty="0">
                <a:solidFill>
                  <a:srgbClr val="00B0F0"/>
                </a:solidFill>
                <a:cs typeface="Arial" panose="020B0604020202020204" pitchFamily="34" charset="0"/>
              </a:endParaRPr>
            </a:p>
          </p:txBody>
        </p:sp>
      </p:grpSp>
    </p:spTree>
    <p:extLst>
      <p:ext uri="{BB962C8B-B14F-4D97-AF65-F5344CB8AC3E}">
        <p14:creationId xmlns:p14="http://schemas.microsoft.com/office/powerpoint/2010/main" val="2314724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0" name="Título 1">
            <a:extLst>
              <a:ext uri="{FF2B5EF4-FFF2-40B4-BE49-F238E27FC236}">
                <a16:creationId xmlns:a16="http://schemas.microsoft.com/office/drawing/2014/main" id="{DEC913B3-9D9E-5281-3BD1-6EC9C5D0F5FF}"/>
              </a:ext>
            </a:extLst>
          </p:cNvPr>
          <p:cNvSpPr txBox="1">
            <a:spLocks/>
          </p:cNvSpPr>
          <p:nvPr/>
        </p:nvSpPr>
        <p:spPr>
          <a:xfrm>
            <a:off x="2619746" y="168442"/>
            <a:ext cx="6469039" cy="784746"/>
          </a:xfrm>
          <a:prstGeom prst="rect">
            <a:avLst/>
          </a:prstGeom>
        </p:spPr>
        <p:txBody>
          <a:bodyPr vert="horz" lIns="68580" tIns="34290" rIns="68580" bIns="34290" rtlCol="0" anchor="ctr">
            <a:normAutofit fontScale="97500"/>
          </a:bodyPr>
          <a:lstStyle>
            <a:lvl1pPr algn="ctr" defTabSz="914400" rtl="0" eaLnBrk="1" latinLnBrk="0" hangingPunct="1">
              <a:lnSpc>
                <a:spcPct val="90000"/>
              </a:lnSpc>
              <a:spcBef>
                <a:spcPct val="0"/>
              </a:spcBef>
              <a:buNone/>
              <a:defRPr sz="3600" b="1" kern="1200">
                <a:solidFill>
                  <a:srgbClr val="0D1F3C"/>
                </a:solidFill>
                <a:latin typeface="Montserrat" panose="00000500000000000000" pitchFamily="50" charset="0"/>
                <a:ea typeface="+mj-ea"/>
                <a:cs typeface="+mj-cs"/>
              </a:defRPr>
            </a:lvl1pPr>
          </a:lstStyle>
          <a:p>
            <a:pPr algn="l">
              <a:buClrTx/>
              <a:buFontTx/>
              <a:buNone/>
            </a:pPr>
            <a:r>
              <a:rPr lang="es-GT" sz="2100" dirty="0">
                <a:latin typeface="Arial" panose="020B0604020202020204" pitchFamily="34" charset="0"/>
                <a:cs typeface="Arial" panose="020B0604020202020204" pitchFamily="34" charset="0"/>
              </a:rPr>
              <a:t>PRINCIPALES RESULTADOS Y AVANCES</a:t>
            </a:r>
          </a:p>
        </p:txBody>
      </p:sp>
      <p:sp>
        <p:nvSpPr>
          <p:cNvPr id="11" name="CuadroTexto 10">
            <a:extLst>
              <a:ext uri="{FF2B5EF4-FFF2-40B4-BE49-F238E27FC236}">
                <a16:creationId xmlns:a16="http://schemas.microsoft.com/office/drawing/2014/main" id="{20229E3C-1456-6998-BF32-C4CF4334C042}"/>
              </a:ext>
            </a:extLst>
          </p:cNvPr>
          <p:cNvSpPr txBox="1"/>
          <p:nvPr/>
        </p:nvSpPr>
        <p:spPr>
          <a:xfrm>
            <a:off x="634535" y="1051425"/>
            <a:ext cx="10939843" cy="5078313"/>
          </a:xfrm>
          <a:prstGeom prst="rect">
            <a:avLst/>
          </a:prstGeom>
          <a:noFill/>
        </p:spPr>
        <p:txBody>
          <a:bodyPr wrap="square">
            <a:spAutoFit/>
          </a:bodyPr>
          <a:lstStyle/>
          <a:p>
            <a:pPr marL="342900" indent="-342900" algn="just">
              <a:buClrTx/>
              <a:buSzPts val="1000"/>
              <a:buFont typeface="+mj-lt"/>
              <a:buAutoNum type="alphaLcParenR"/>
            </a:pPr>
            <a:r>
              <a:rPr lang="es-ES" sz="1350" kern="1200" dirty="0">
                <a:solidFill>
                  <a:schemeClr val="tx1"/>
                </a:solidFill>
                <a:latin typeface="Times New Roman" panose="02020603050405020304" pitchFamily="18" charset="0"/>
                <a:ea typeface="Arial" panose="020B0604020202020204" pitchFamily="34" charset="0"/>
                <a:cs typeface="+mn-cs"/>
              </a:rPr>
              <a:t>Elaboración del Plan Operativo Anual 2023 y multianual para los años 2023-2027, el cual fue presentado ante la Secretaría de Planificación y Programación de la Presidencia -SEGEPLAN- en la fecha establecida.</a:t>
            </a:r>
          </a:p>
          <a:p>
            <a:pPr marL="342900" indent="-342900" algn="just">
              <a:buClrTx/>
              <a:buSzPts val="1000"/>
              <a:buFont typeface="+mj-lt"/>
              <a:buAutoNum type="alphaLcParenR"/>
            </a:pPr>
            <a:endParaRPr lang="es-ES" sz="1350" kern="1200" dirty="0">
              <a:solidFill>
                <a:schemeClr val="tx1"/>
              </a:solidFill>
              <a:latin typeface="Times New Roman" panose="02020603050405020304" pitchFamily="18" charset="0"/>
              <a:ea typeface="Arial" panose="020B0604020202020204" pitchFamily="34" charset="0"/>
              <a:cs typeface="+mn-cs"/>
            </a:endParaRPr>
          </a:p>
          <a:p>
            <a:pPr marL="342900" indent="-342900" algn="just">
              <a:buClrTx/>
              <a:buSzPts val="1000"/>
              <a:buFont typeface="+mj-lt"/>
              <a:buAutoNum type="alphaLcParenR"/>
            </a:pPr>
            <a:r>
              <a:rPr lang="es-ES" sz="1350" kern="1200" dirty="0">
                <a:solidFill>
                  <a:schemeClr val="tx1"/>
                </a:solidFill>
                <a:latin typeface="Times New Roman" panose="02020603050405020304" pitchFamily="18" charset="0"/>
                <a:ea typeface="Arial" panose="020B0604020202020204" pitchFamily="34" charset="0"/>
                <a:cs typeface="+mn-cs"/>
              </a:rPr>
              <a:t>Elaboración de la matriz de evaluación de riesgos, plan de trabajo de evaluación de riesgos, mapa de riesgos e informe anual de control interno de conformidad al Acuerdo número A-028-2021 de la Contraloría General de Cuentas -CGC-, los cuales fueron publicados en el portal web de la Secretaría Privada de la Presidencia, en la fecha establecida.</a:t>
            </a:r>
          </a:p>
          <a:p>
            <a:pPr marL="342900" indent="-342900" algn="just">
              <a:buClrTx/>
              <a:buSzPts val="1000"/>
              <a:buFont typeface="+mj-lt"/>
              <a:buAutoNum type="alphaLcParenR"/>
            </a:pPr>
            <a:endParaRPr lang="es-ES" sz="1350" kern="1200" dirty="0">
              <a:solidFill>
                <a:schemeClr val="tx1"/>
              </a:solidFill>
              <a:latin typeface="Times New Roman" panose="02020603050405020304" pitchFamily="18" charset="0"/>
              <a:ea typeface="Arial" panose="020B0604020202020204" pitchFamily="34" charset="0"/>
              <a:cs typeface="+mn-cs"/>
            </a:endParaRPr>
          </a:p>
          <a:p>
            <a:pPr marL="342900" indent="-342900" algn="just">
              <a:buClrTx/>
              <a:buSzPts val="1000"/>
              <a:buFont typeface="+mj-lt"/>
              <a:buAutoNum type="alphaLcParenR"/>
            </a:pPr>
            <a:r>
              <a:rPr lang="es-ES" sz="1350" kern="1200" dirty="0">
                <a:solidFill>
                  <a:schemeClr val="tx1"/>
                </a:solidFill>
                <a:latin typeface="Times New Roman" panose="02020603050405020304" pitchFamily="18" charset="0"/>
                <a:ea typeface="Arial" panose="020B0604020202020204" pitchFamily="34" charset="0"/>
                <a:cs typeface="+mn-cs"/>
              </a:rPr>
              <a:t>Se elaboró y presentó el plan de trabajo para la implementación de la simplificación de trámites administrativos a la Comisión Presidencial de Gobierno Abierto y Electrónico -GAE-.</a:t>
            </a:r>
          </a:p>
          <a:p>
            <a:pPr marL="342900" indent="-342900" algn="just">
              <a:buClrTx/>
              <a:buSzPts val="1000"/>
              <a:buFont typeface="+mj-lt"/>
              <a:buAutoNum type="alphaLcParenR"/>
            </a:pPr>
            <a:endParaRPr lang="es-ES" sz="1350" kern="1200" dirty="0">
              <a:solidFill>
                <a:schemeClr val="tx1"/>
              </a:solidFill>
              <a:latin typeface="Times New Roman" panose="02020603050405020304" pitchFamily="18" charset="0"/>
              <a:ea typeface="Arial" panose="020B0604020202020204" pitchFamily="34" charset="0"/>
              <a:cs typeface="+mn-cs"/>
            </a:endParaRPr>
          </a:p>
          <a:p>
            <a:pPr marL="342900" indent="-342900" algn="just">
              <a:buClrTx/>
              <a:buSzPts val="1000"/>
              <a:buFont typeface="+mj-lt"/>
              <a:buAutoNum type="alphaLcParenR"/>
            </a:pPr>
            <a:r>
              <a:rPr lang="es-ES" sz="1350" kern="1200" dirty="0">
                <a:solidFill>
                  <a:schemeClr val="tx1"/>
                </a:solidFill>
                <a:latin typeface="Times New Roman" panose="02020603050405020304" pitchFamily="18" charset="0"/>
                <a:ea typeface="Arial" panose="020B0604020202020204" pitchFamily="34" charset="0"/>
                <a:cs typeface="+mn-cs"/>
              </a:rPr>
              <a:t>Avance en el desarrollo de automatización de procesos por medio de un Portal Web, el cual pretender poner a disposición del Despacho Superior información actualizada de cada dirección y unidad administrativa.</a:t>
            </a:r>
          </a:p>
          <a:p>
            <a:pPr marL="342900" indent="-342900" algn="just">
              <a:buClrTx/>
              <a:buSzPts val="1000"/>
              <a:buFont typeface="+mj-lt"/>
              <a:buAutoNum type="alphaLcParenR"/>
            </a:pPr>
            <a:endParaRPr lang="es-ES" sz="1350" kern="1200" dirty="0">
              <a:solidFill>
                <a:schemeClr val="tx1"/>
              </a:solidFill>
              <a:latin typeface="Times New Roman" panose="02020603050405020304" pitchFamily="18" charset="0"/>
              <a:ea typeface="Arial" panose="020B0604020202020204" pitchFamily="34" charset="0"/>
              <a:cs typeface="+mn-cs"/>
            </a:endParaRPr>
          </a:p>
          <a:p>
            <a:pPr marL="342900" indent="-342900" algn="just">
              <a:buClrTx/>
              <a:buSzPts val="1000"/>
              <a:buFont typeface="+mj-lt"/>
              <a:buAutoNum type="alphaLcParenR"/>
            </a:pPr>
            <a:r>
              <a:rPr lang="es-ES" sz="1350" kern="1200" dirty="0">
                <a:solidFill>
                  <a:schemeClr val="tx1"/>
                </a:solidFill>
                <a:latin typeface="Times New Roman" panose="02020603050405020304" pitchFamily="18" charset="0"/>
                <a:ea typeface="Arial" panose="020B0604020202020204" pitchFamily="34" charset="0"/>
                <a:cs typeface="+mn-cs"/>
              </a:rPr>
              <a:t>Se elaboró la programación anual de capacitaciones técnicas y estratégicas dirigidas a fortalecer las competencias laborales.</a:t>
            </a:r>
          </a:p>
          <a:p>
            <a:pPr marL="342900" indent="-342900" algn="just">
              <a:buClrTx/>
              <a:buSzPts val="1000"/>
              <a:buFont typeface="+mj-lt"/>
              <a:buAutoNum type="alphaLcParenR"/>
            </a:pPr>
            <a:endParaRPr lang="es-ES" sz="1350" kern="1200" dirty="0">
              <a:solidFill>
                <a:schemeClr val="tx1"/>
              </a:solidFill>
              <a:latin typeface="Times New Roman" panose="02020603050405020304" pitchFamily="18" charset="0"/>
              <a:ea typeface="Arial" panose="020B0604020202020204" pitchFamily="34" charset="0"/>
              <a:cs typeface="+mn-cs"/>
            </a:endParaRPr>
          </a:p>
          <a:p>
            <a:pPr marL="342900" indent="-342900" algn="just">
              <a:buClrTx/>
              <a:buSzPts val="1000"/>
              <a:buFont typeface="+mj-lt"/>
              <a:buAutoNum type="alphaLcParenR"/>
            </a:pPr>
            <a:r>
              <a:rPr lang="es-ES" sz="1350" kern="1200" dirty="0">
                <a:solidFill>
                  <a:schemeClr val="tx1"/>
                </a:solidFill>
                <a:latin typeface="Times New Roman" panose="02020603050405020304" pitchFamily="18" charset="0"/>
                <a:ea typeface="Arial" panose="020B0604020202020204" pitchFamily="34" charset="0"/>
                <a:cs typeface="+mn-cs"/>
              </a:rPr>
              <a:t>Se capacitó a los directores y coordinadores de unidad, sobre planificación estratégica, la cual busca aumentar las capacidades técnicas y estratégicas en cada una de las actividades que desarrollan.</a:t>
            </a:r>
          </a:p>
          <a:p>
            <a:pPr marL="342900" indent="-342900" algn="just">
              <a:buClrTx/>
              <a:buSzPts val="1000"/>
              <a:buFont typeface="+mj-lt"/>
              <a:buAutoNum type="alphaLcParenR"/>
            </a:pPr>
            <a:endParaRPr lang="es-ES" sz="1350" kern="1200" dirty="0">
              <a:solidFill>
                <a:schemeClr val="tx1"/>
              </a:solidFill>
              <a:latin typeface="Times New Roman" panose="02020603050405020304" pitchFamily="18" charset="0"/>
              <a:ea typeface="Arial" panose="020B0604020202020204" pitchFamily="34" charset="0"/>
              <a:cs typeface="+mn-cs"/>
            </a:endParaRPr>
          </a:p>
          <a:p>
            <a:pPr marL="342900" indent="-342900" algn="just">
              <a:buClrTx/>
              <a:buSzPts val="1000"/>
              <a:buFont typeface="+mj-lt"/>
              <a:buAutoNum type="alphaLcParenR"/>
            </a:pPr>
            <a:r>
              <a:rPr lang="es-ES" sz="1350" kern="1200" dirty="0">
                <a:solidFill>
                  <a:schemeClr val="tx1"/>
                </a:solidFill>
                <a:latin typeface="Times New Roman" panose="02020603050405020304" pitchFamily="18" charset="0"/>
                <a:ea typeface="Arial" panose="020B0604020202020204" pitchFamily="34" charset="0"/>
                <a:cs typeface="+mn-cs"/>
              </a:rPr>
              <a:t>Elaboración y socialización del Código de Ética al personal de la Secretaría Privada de la Presidencia.</a:t>
            </a:r>
          </a:p>
          <a:p>
            <a:pPr marL="342900" indent="-342900" algn="just">
              <a:buClrTx/>
              <a:buSzPts val="1000"/>
              <a:buFont typeface="+mj-lt"/>
              <a:buAutoNum type="alphaLcParenR"/>
            </a:pPr>
            <a:endParaRPr lang="es-ES" sz="1350" kern="1200" dirty="0">
              <a:solidFill>
                <a:schemeClr val="tx1"/>
              </a:solidFill>
              <a:latin typeface="Times New Roman" panose="02020603050405020304" pitchFamily="18" charset="0"/>
              <a:ea typeface="Arial" panose="020B0604020202020204" pitchFamily="34" charset="0"/>
              <a:cs typeface="+mn-cs"/>
            </a:endParaRPr>
          </a:p>
          <a:p>
            <a:pPr marL="342900" indent="-342900" algn="just">
              <a:buClrTx/>
              <a:buSzPts val="1000"/>
              <a:buFont typeface="+mj-lt"/>
              <a:buAutoNum type="alphaLcParenR"/>
            </a:pPr>
            <a:r>
              <a:rPr lang="es-ES" sz="1350" kern="1200" dirty="0">
                <a:solidFill>
                  <a:schemeClr val="tx1"/>
                </a:solidFill>
                <a:latin typeface="Times New Roman" panose="02020603050405020304" pitchFamily="18" charset="0"/>
                <a:ea typeface="Arial" panose="020B0604020202020204" pitchFamily="34" charset="0"/>
                <a:cs typeface="+mn-cs"/>
              </a:rPr>
              <a:t>Seguimiento de </a:t>
            </a:r>
            <a:r>
              <a:rPr lang="es-ES" sz="1350" kern="1200" dirty="0" err="1">
                <a:solidFill>
                  <a:schemeClr val="tx1"/>
                </a:solidFill>
                <a:latin typeface="Times New Roman" panose="02020603050405020304" pitchFamily="18" charset="0"/>
                <a:ea typeface="Arial" panose="020B0604020202020204" pitchFamily="34" charset="0"/>
                <a:cs typeface="+mn-cs"/>
              </a:rPr>
              <a:t>KPI´s</a:t>
            </a:r>
            <a:r>
              <a:rPr lang="es-ES" sz="1350" kern="1200" dirty="0">
                <a:solidFill>
                  <a:schemeClr val="tx1"/>
                </a:solidFill>
                <a:latin typeface="Times New Roman" panose="02020603050405020304" pitchFamily="18" charset="0"/>
                <a:ea typeface="Arial" panose="020B0604020202020204" pitchFamily="34" charset="0"/>
                <a:cs typeface="+mn-cs"/>
              </a:rPr>
              <a:t> administrativos, que permiten la medición del cumplimiento de metas de las Direcciones y sus diferentes Unidades.</a:t>
            </a:r>
          </a:p>
          <a:p>
            <a:pPr marL="342900" indent="-342900" algn="just">
              <a:buClrTx/>
              <a:buSzPts val="1000"/>
              <a:buFont typeface="+mj-lt"/>
              <a:buAutoNum type="alphaLcParenR"/>
            </a:pPr>
            <a:endParaRPr lang="es-ES" sz="1350" kern="1200" dirty="0">
              <a:solidFill>
                <a:schemeClr val="tx1"/>
              </a:solidFill>
              <a:latin typeface="Times New Roman" panose="02020603050405020304" pitchFamily="18" charset="0"/>
              <a:ea typeface="Arial" panose="020B0604020202020204" pitchFamily="34" charset="0"/>
              <a:cs typeface="+mn-cs"/>
            </a:endParaRPr>
          </a:p>
          <a:p>
            <a:pPr marL="342900" indent="-342900" algn="just">
              <a:buClrTx/>
              <a:buSzPts val="1000"/>
              <a:buFont typeface="+mj-lt"/>
              <a:buAutoNum type="alphaLcParenR"/>
            </a:pPr>
            <a:r>
              <a:rPr lang="es-ES" sz="1350" kern="1200" dirty="0">
                <a:solidFill>
                  <a:schemeClr val="tx1"/>
                </a:solidFill>
                <a:latin typeface="Times New Roman" panose="02020603050405020304" pitchFamily="18" charset="0"/>
                <a:ea typeface="Arial" panose="020B0604020202020204" pitchFamily="34" charset="0"/>
                <a:cs typeface="+mn-cs"/>
              </a:rPr>
              <a:t>Cumplimiento en la actualización de cuentadantes en el portal web de la Contraloría General de Cuentas.</a:t>
            </a:r>
          </a:p>
          <a:p>
            <a:pPr marL="342900" indent="-342900" algn="just">
              <a:buClrTx/>
              <a:buSzPts val="1000"/>
              <a:buFont typeface="+mj-lt"/>
              <a:buAutoNum type="alphaLcParenR"/>
            </a:pPr>
            <a:endParaRPr lang="es-ES" sz="1350" kern="1200" dirty="0">
              <a:solidFill>
                <a:srgbClr val="FF0000"/>
              </a:solidFill>
              <a:latin typeface="Times New Roman" panose="02020603050405020304" pitchFamily="18" charset="0"/>
              <a:ea typeface="Arial" panose="020B0604020202020204" pitchFamily="34" charset="0"/>
              <a:cs typeface="+mn-cs"/>
            </a:endParaRPr>
          </a:p>
        </p:txBody>
      </p:sp>
    </p:spTree>
    <p:extLst>
      <p:ext uri="{BB962C8B-B14F-4D97-AF65-F5344CB8AC3E}">
        <p14:creationId xmlns:p14="http://schemas.microsoft.com/office/powerpoint/2010/main" val="1427809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grpSp>
        <p:nvGrpSpPr>
          <p:cNvPr id="5" name="Grupo 4">
            <a:extLst>
              <a:ext uri="{FF2B5EF4-FFF2-40B4-BE49-F238E27FC236}">
                <a16:creationId xmlns:a16="http://schemas.microsoft.com/office/drawing/2014/main" id="{3CE19077-5466-4ECD-84A0-F5EF39E2DC69}"/>
              </a:ext>
            </a:extLst>
          </p:cNvPr>
          <p:cNvGrpSpPr/>
          <p:nvPr/>
        </p:nvGrpSpPr>
        <p:grpSpPr>
          <a:xfrm>
            <a:off x="0" y="1714"/>
            <a:ext cx="12192000" cy="6856286"/>
            <a:chOff x="0" y="1714"/>
            <a:chExt cx="12192000" cy="6856286"/>
          </a:xfrm>
        </p:grpSpPr>
        <p:pic>
          <p:nvPicPr>
            <p:cNvPr id="3" name="Imagen 2">
              <a:extLst>
                <a:ext uri="{FF2B5EF4-FFF2-40B4-BE49-F238E27FC236}">
                  <a16:creationId xmlns:a16="http://schemas.microsoft.com/office/drawing/2014/main" id="{A649A387-4B49-4C45-A699-A908FC762BD9}"/>
                </a:ext>
              </a:extLst>
            </p:cNvPr>
            <p:cNvPicPr>
              <a:picLocks noChangeAspect="1"/>
            </p:cNvPicPr>
            <p:nvPr/>
          </p:nvPicPr>
          <p:blipFill>
            <a:blip r:embed="rId4"/>
            <a:stretch>
              <a:fillRect/>
            </a:stretch>
          </p:blipFill>
          <p:spPr>
            <a:xfrm>
              <a:off x="0" y="1714"/>
              <a:ext cx="12192000" cy="6856286"/>
            </a:xfrm>
            <a:prstGeom prst="rect">
              <a:avLst/>
            </a:prstGeom>
          </p:spPr>
        </p:pic>
        <p:sp>
          <p:nvSpPr>
            <p:cNvPr id="6" name="Título 1">
              <a:extLst>
                <a:ext uri="{FF2B5EF4-FFF2-40B4-BE49-F238E27FC236}">
                  <a16:creationId xmlns:a16="http://schemas.microsoft.com/office/drawing/2014/main" id="{F1B37B23-C2E8-45CF-8A71-91E65135901F}"/>
                </a:ext>
              </a:extLst>
            </p:cNvPr>
            <p:cNvSpPr txBox="1">
              <a:spLocks/>
            </p:cNvSpPr>
            <p:nvPr/>
          </p:nvSpPr>
          <p:spPr>
            <a:xfrm>
              <a:off x="229381" y="600092"/>
              <a:ext cx="11639889" cy="613240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GT" sz="4000" b="1" dirty="0">
                  <a:solidFill>
                    <a:schemeClr val="bg1"/>
                  </a:solidFill>
                  <a:cs typeface="Arial" panose="020B0604020202020204" pitchFamily="34" charset="0"/>
                </a:rPr>
                <a:t>RENDICIÓN DE CUENTAS</a:t>
              </a:r>
              <a:br>
                <a:rPr lang="es-GT" sz="4000" b="1" dirty="0">
                  <a:solidFill>
                    <a:schemeClr val="bg1"/>
                  </a:solidFill>
                  <a:cs typeface="Arial" panose="020B0604020202020204" pitchFamily="34" charset="0"/>
                </a:rPr>
              </a:br>
              <a:r>
                <a:rPr lang="es-GT" sz="4000" b="1" dirty="0">
                  <a:solidFill>
                    <a:schemeClr val="bg1"/>
                  </a:solidFill>
                  <a:cs typeface="Arial" panose="020B0604020202020204" pitchFamily="34" charset="0"/>
                </a:rPr>
                <a:t>PRIMER CUATRIMESTRE 2022</a:t>
              </a:r>
            </a:p>
            <a:p>
              <a:pPr algn="r"/>
              <a:endParaRPr lang="es-GT" sz="3200" b="1" dirty="0">
                <a:solidFill>
                  <a:srgbClr val="00B0F0"/>
                </a:solidFill>
                <a:cs typeface="Arial" panose="020B0604020202020204" pitchFamily="34" charset="0"/>
              </a:endParaRPr>
            </a:p>
            <a:p>
              <a:pPr algn="r"/>
              <a:endParaRPr lang="es-GT" sz="3200" b="1" dirty="0">
                <a:solidFill>
                  <a:srgbClr val="00B0F0"/>
                </a:solidFill>
                <a:cs typeface="Arial" panose="020B0604020202020204" pitchFamily="34" charset="0"/>
              </a:endParaRPr>
            </a:p>
            <a:p>
              <a:pPr algn="r"/>
              <a:endParaRPr lang="es-GT" sz="3200" b="1" dirty="0">
                <a:solidFill>
                  <a:srgbClr val="00B0F0"/>
                </a:solidFill>
                <a:cs typeface="Arial" panose="020B0604020202020204" pitchFamily="34" charset="0"/>
              </a:endParaRPr>
            </a:p>
            <a:p>
              <a:pPr algn="ctr"/>
              <a:r>
                <a:rPr lang="es-GT" b="1" dirty="0">
                  <a:solidFill>
                    <a:srgbClr val="A09185"/>
                  </a:solidFill>
                </a:rPr>
                <a:t>CONSOLIDADO DE LOGROS INSTITUCIONALES</a:t>
              </a:r>
            </a:p>
            <a:p>
              <a:pPr algn="r"/>
              <a:endParaRPr lang="es-GT" sz="3200" b="1" dirty="0">
                <a:solidFill>
                  <a:srgbClr val="00B0F0"/>
                </a:solidFill>
                <a:cs typeface="Arial" panose="020B0604020202020204" pitchFamily="34" charset="0"/>
              </a:endParaRPr>
            </a:p>
          </p:txBody>
        </p:sp>
      </p:grpSp>
    </p:spTree>
    <p:extLst>
      <p:ext uri="{BB962C8B-B14F-4D97-AF65-F5344CB8AC3E}">
        <p14:creationId xmlns:p14="http://schemas.microsoft.com/office/powerpoint/2010/main" val="2338797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5" name="Rectángulo 4">
            <a:extLst>
              <a:ext uri="{FF2B5EF4-FFF2-40B4-BE49-F238E27FC236}">
                <a16:creationId xmlns:a16="http://schemas.microsoft.com/office/drawing/2014/main" id="{A95C6591-F72B-4B88-B049-E6EE434C0B45}"/>
              </a:ext>
            </a:extLst>
          </p:cNvPr>
          <p:cNvSpPr/>
          <p:nvPr/>
        </p:nvSpPr>
        <p:spPr>
          <a:xfrm>
            <a:off x="4890382" y="3275112"/>
            <a:ext cx="2411237" cy="307777"/>
          </a:xfrm>
          <a:prstGeom prst="rect">
            <a:avLst/>
          </a:prstGeom>
        </p:spPr>
        <p:txBody>
          <a:bodyPr wrap="none">
            <a:spAutoFit/>
          </a:bodyPr>
          <a:lstStyle/>
          <a:p>
            <a:pPr algn="r"/>
            <a:r>
              <a:rPr lang="es-GT" b="1" dirty="0">
                <a:solidFill>
                  <a:schemeClr val="bg1"/>
                </a:solidFill>
                <a:latin typeface="Arial" panose="020B0604020202020204" pitchFamily="34" charset="0"/>
                <a:cs typeface="Arial" panose="020B0604020202020204" pitchFamily="34" charset="0"/>
              </a:rPr>
              <a:t>RENDICIÓN DE CUENTAS</a:t>
            </a:r>
          </a:p>
        </p:txBody>
      </p:sp>
      <p:sp>
        <p:nvSpPr>
          <p:cNvPr id="6" name="Título 1">
            <a:extLst>
              <a:ext uri="{FF2B5EF4-FFF2-40B4-BE49-F238E27FC236}">
                <a16:creationId xmlns:a16="http://schemas.microsoft.com/office/drawing/2014/main" id="{48FD92AD-9298-40AB-A669-52A6F14B3924}"/>
              </a:ext>
            </a:extLst>
          </p:cNvPr>
          <p:cNvSpPr txBox="1">
            <a:spLocks/>
          </p:cNvSpPr>
          <p:nvPr/>
        </p:nvSpPr>
        <p:spPr>
          <a:xfrm>
            <a:off x="920858" y="494051"/>
            <a:ext cx="8452584" cy="668900"/>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3600" b="1" kern="1200">
                <a:solidFill>
                  <a:srgbClr val="0D1F3C"/>
                </a:solidFill>
                <a:latin typeface="Montserrat" panose="00000500000000000000" pitchFamily="50" charset="0"/>
                <a:ea typeface="+mj-ea"/>
                <a:cs typeface="+mj-cs"/>
              </a:defRPr>
            </a:lvl1pPr>
          </a:lstStyle>
          <a:p>
            <a:pPr algn="l"/>
            <a:r>
              <a:rPr lang="es-MX" sz="2800" dirty="0">
                <a:latin typeface="Arial" panose="020B0604020202020204" pitchFamily="34" charset="0"/>
                <a:cs typeface="Arial" panose="020B0604020202020204" pitchFamily="34" charset="0"/>
              </a:rPr>
              <a:t>CONSOLIDADO DE LOGROS INSTITUCIONALES</a:t>
            </a:r>
            <a:endParaRPr lang="es-GT" sz="2800" dirty="0">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33FEAA99-5404-B0E2-62CB-EE025680E25A}"/>
              </a:ext>
            </a:extLst>
          </p:cNvPr>
          <p:cNvSpPr txBox="1"/>
          <p:nvPr/>
        </p:nvSpPr>
        <p:spPr>
          <a:xfrm>
            <a:off x="1395663" y="1612232"/>
            <a:ext cx="7745328" cy="3586110"/>
          </a:xfrm>
          <a:prstGeom prst="rect">
            <a:avLst/>
          </a:prstGeom>
          <a:noFill/>
        </p:spPr>
        <p:txBody>
          <a:bodyPr wrap="square">
            <a:spAutoFit/>
          </a:bodyPr>
          <a:lstStyle/>
          <a:p>
            <a:r>
              <a:rPr lang="es-ES" dirty="0"/>
              <a:t>		</a:t>
            </a:r>
          </a:p>
          <a:p>
            <a:pPr marL="285750" indent="-285750" algn="just">
              <a:lnSpc>
                <a:spcPct val="150000"/>
              </a:lnSpc>
              <a:buFont typeface="Arial" panose="020B0604020202020204" pitchFamily="34" charset="0"/>
              <a:buChar char="•"/>
            </a:pPr>
            <a:r>
              <a:rPr lang="es-ES" sz="1600" dirty="0"/>
              <a:t>Elaboración del Plan Operativo Anual -POA-, para el año 2023 </a:t>
            </a:r>
          </a:p>
          <a:p>
            <a:pPr marL="285750" indent="-285750" algn="just">
              <a:lnSpc>
                <a:spcPct val="150000"/>
              </a:lnSpc>
              <a:buFont typeface="Arial" panose="020B0604020202020204" pitchFamily="34" charset="0"/>
              <a:buChar char="•"/>
            </a:pPr>
            <a:r>
              <a:rPr lang="es-ES" sz="1600" dirty="0"/>
              <a:t>Publicación de la matriz de evaluación de riesgos, plan de trabajo de evaluación de riesgos, mapa de riesgos e informe anual de control interno.</a:t>
            </a:r>
          </a:p>
          <a:p>
            <a:pPr marL="285750" indent="-285750" algn="just">
              <a:lnSpc>
                <a:spcPct val="150000"/>
              </a:lnSpc>
              <a:buFont typeface="Arial" panose="020B0604020202020204" pitchFamily="34" charset="0"/>
              <a:buChar char="•"/>
            </a:pPr>
            <a:r>
              <a:rPr lang="es-ES" sz="1600" dirty="0"/>
              <a:t>Se elaboró el plan de trabajo para la implementación de la simplificación de trámites administrativos.</a:t>
            </a:r>
          </a:p>
          <a:p>
            <a:pPr marL="285750" indent="-285750" algn="just">
              <a:lnSpc>
                <a:spcPct val="150000"/>
              </a:lnSpc>
              <a:buFont typeface="Arial" panose="020B0604020202020204" pitchFamily="34" charset="0"/>
              <a:buChar char="•"/>
            </a:pPr>
            <a:r>
              <a:rPr lang="es-ES" sz="1600" dirty="0"/>
              <a:t>Capacitación sobre planificación estratégica.</a:t>
            </a:r>
          </a:p>
          <a:p>
            <a:pPr marL="285750" indent="-285750" algn="just">
              <a:lnSpc>
                <a:spcPct val="150000"/>
              </a:lnSpc>
              <a:buFont typeface="Arial" panose="020B0604020202020204" pitchFamily="34" charset="0"/>
              <a:buChar char="•"/>
            </a:pPr>
            <a:r>
              <a:rPr lang="es-ES" sz="1600" dirty="0"/>
              <a:t>Avance en el desarrollo del portal web para la automatización de procesos.</a:t>
            </a:r>
          </a:p>
          <a:p>
            <a:pPr marL="285750" indent="-285750" algn="just">
              <a:lnSpc>
                <a:spcPct val="150000"/>
              </a:lnSpc>
              <a:buFont typeface="Arial" panose="020B0604020202020204" pitchFamily="34" charset="0"/>
              <a:buChar char="•"/>
            </a:pPr>
            <a:r>
              <a:rPr lang="es-ES" sz="1600" dirty="0"/>
              <a:t>Actualización de cuentadantes en el portal de la Contraloría General de Cuentas</a:t>
            </a:r>
          </a:p>
          <a:p>
            <a:pPr marL="285750" indent="-285750" algn="just">
              <a:lnSpc>
                <a:spcPct val="150000"/>
              </a:lnSpc>
              <a:buFont typeface="Arial" panose="020B0604020202020204" pitchFamily="34" charset="0"/>
              <a:buChar char="•"/>
            </a:pPr>
            <a:r>
              <a:rPr lang="es-ES" sz="1600" dirty="0"/>
              <a:t>Programación anual de capacitaciones técnicas y estratégicas.</a:t>
            </a:r>
          </a:p>
        </p:txBody>
      </p:sp>
    </p:spTree>
    <p:extLst>
      <p:ext uri="{BB962C8B-B14F-4D97-AF65-F5344CB8AC3E}">
        <p14:creationId xmlns:p14="http://schemas.microsoft.com/office/powerpoint/2010/main" val="3345529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grpSp>
        <p:nvGrpSpPr>
          <p:cNvPr id="5" name="Grupo 4">
            <a:extLst>
              <a:ext uri="{FF2B5EF4-FFF2-40B4-BE49-F238E27FC236}">
                <a16:creationId xmlns:a16="http://schemas.microsoft.com/office/drawing/2014/main" id="{3CE19077-5466-4ECD-84A0-F5EF39E2DC69}"/>
              </a:ext>
            </a:extLst>
          </p:cNvPr>
          <p:cNvGrpSpPr/>
          <p:nvPr/>
        </p:nvGrpSpPr>
        <p:grpSpPr>
          <a:xfrm>
            <a:off x="0" y="1714"/>
            <a:ext cx="12192000" cy="6856286"/>
            <a:chOff x="0" y="1714"/>
            <a:chExt cx="12192000" cy="6856286"/>
          </a:xfrm>
        </p:grpSpPr>
        <p:pic>
          <p:nvPicPr>
            <p:cNvPr id="3" name="Imagen 2">
              <a:extLst>
                <a:ext uri="{FF2B5EF4-FFF2-40B4-BE49-F238E27FC236}">
                  <a16:creationId xmlns:a16="http://schemas.microsoft.com/office/drawing/2014/main" id="{A649A387-4B49-4C45-A699-A908FC762BD9}"/>
                </a:ext>
              </a:extLst>
            </p:cNvPr>
            <p:cNvPicPr>
              <a:picLocks noChangeAspect="1"/>
            </p:cNvPicPr>
            <p:nvPr/>
          </p:nvPicPr>
          <p:blipFill>
            <a:blip r:embed="rId4"/>
            <a:stretch>
              <a:fillRect/>
            </a:stretch>
          </p:blipFill>
          <p:spPr>
            <a:xfrm>
              <a:off x="0" y="1714"/>
              <a:ext cx="12192000" cy="6856286"/>
            </a:xfrm>
            <a:prstGeom prst="rect">
              <a:avLst/>
            </a:prstGeom>
          </p:spPr>
        </p:pic>
        <p:sp>
          <p:nvSpPr>
            <p:cNvPr id="6" name="Título 1">
              <a:extLst>
                <a:ext uri="{FF2B5EF4-FFF2-40B4-BE49-F238E27FC236}">
                  <a16:creationId xmlns:a16="http://schemas.microsoft.com/office/drawing/2014/main" id="{F1B37B23-C2E8-45CF-8A71-91E65135901F}"/>
                </a:ext>
              </a:extLst>
            </p:cNvPr>
            <p:cNvSpPr txBox="1">
              <a:spLocks/>
            </p:cNvSpPr>
            <p:nvPr/>
          </p:nvSpPr>
          <p:spPr>
            <a:xfrm>
              <a:off x="229381" y="600092"/>
              <a:ext cx="11639889" cy="6132401"/>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GT" sz="4000" b="1" dirty="0">
                  <a:solidFill>
                    <a:schemeClr val="bg1"/>
                  </a:solidFill>
                  <a:cs typeface="Arial" panose="020B0604020202020204" pitchFamily="34" charset="0"/>
                </a:rPr>
                <a:t>RENDICIÓN DE CUENTAS</a:t>
              </a:r>
              <a:br>
                <a:rPr lang="es-GT" sz="4000" b="1" dirty="0">
                  <a:solidFill>
                    <a:schemeClr val="bg1"/>
                  </a:solidFill>
                  <a:cs typeface="Arial" panose="020B0604020202020204" pitchFamily="34" charset="0"/>
                </a:rPr>
              </a:br>
              <a:r>
                <a:rPr lang="es-GT" sz="4000" b="1" dirty="0">
                  <a:solidFill>
                    <a:schemeClr val="bg1"/>
                  </a:solidFill>
                  <a:cs typeface="Arial" panose="020B0604020202020204" pitchFamily="34" charset="0"/>
                </a:rPr>
                <a:t>PRIMER CUATRIMESTRE 2022</a:t>
              </a:r>
            </a:p>
            <a:p>
              <a:pPr algn="r"/>
              <a:endParaRPr lang="es-GT" sz="3200" b="1" dirty="0">
                <a:solidFill>
                  <a:srgbClr val="00B0F0"/>
                </a:solidFill>
                <a:cs typeface="Arial" panose="020B0604020202020204" pitchFamily="34" charset="0"/>
              </a:endParaRPr>
            </a:p>
            <a:p>
              <a:pPr algn="r"/>
              <a:endParaRPr lang="es-GT" sz="3200" b="1" dirty="0">
                <a:solidFill>
                  <a:srgbClr val="00B0F0"/>
                </a:solidFill>
                <a:cs typeface="Arial" panose="020B0604020202020204" pitchFamily="34" charset="0"/>
              </a:endParaRPr>
            </a:p>
            <a:p>
              <a:pPr algn="r"/>
              <a:endParaRPr lang="es-GT" sz="3200" b="1" dirty="0">
                <a:solidFill>
                  <a:srgbClr val="00B0F0"/>
                </a:solidFill>
                <a:cs typeface="Arial" panose="020B0604020202020204" pitchFamily="34" charset="0"/>
              </a:endParaRPr>
            </a:p>
            <a:p>
              <a:pPr algn="r"/>
              <a:endParaRPr lang="es-GT" sz="3200" b="1" dirty="0">
                <a:solidFill>
                  <a:srgbClr val="00B0F0"/>
                </a:solidFill>
                <a:cs typeface="Arial" panose="020B0604020202020204" pitchFamily="34" charset="0"/>
              </a:endParaRPr>
            </a:p>
            <a:p>
              <a:pPr algn="ctr"/>
              <a:r>
                <a:rPr lang="es-GT" b="1" dirty="0">
                  <a:solidFill>
                    <a:srgbClr val="A09185"/>
                  </a:solidFill>
                </a:rPr>
                <a:t>TENDENCIAS Y DESAFÍOS</a:t>
              </a:r>
            </a:p>
            <a:p>
              <a:pPr algn="r"/>
              <a:endParaRPr lang="es-GT" sz="3200" b="1" dirty="0">
                <a:solidFill>
                  <a:srgbClr val="00B0F0"/>
                </a:solidFill>
                <a:cs typeface="Arial" panose="020B0604020202020204" pitchFamily="34" charset="0"/>
              </a:endParaRPr>
            </a:p>
          </p:txBody>
        </p:sp>
      </p:grpSp>
    </p:spTree>
    <p:extLst>
      <p:ext uri="{BB962C8B-B14F-4D97-AF65-F5344CB8AC3E}">
        <p14:creationId xmlns:p14="http://schemas.microsoft.com/office/powerpoint/2010/main" val="1911979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5" name="Rectángulo 4">
            <a:extLst>
              <a:ext uri="{FF2B5EF4-FFF2-40B4-BE49-F238E27FC236}">
                <a16:creationId xmlns:a16="http://schemas.microsoft.com/office/drawing/2014/main" id="{A95C6591-F72B-4B88-B049-E6EE434C0B45}"/>
              </a:ext>
            </a:extLst>
          </p:cNvPr>
          <p:cNvSpPr/>
          <p:nvPr/>
        </p:nvSpPr>
        <p:spPr>
          <a:xfrm>
            <a:off x="4890382" y="3275112"/>
            <a:ext cx="2411237" cy="307777"/>
          </a:xfrm>
          <a:prstGeom prst="rect">
            <a:avLst/>
          </a:prstGeom>
        </p:spPr>
        <p:txBody>
          <a:bodyPr wrap="none">
            <a:spAutoFit/>
          </a:bodyPr>
          <a:lstStyle/>
          <a:p>
            <a:pPr algn="r"/>
            <a:r>
              <a:rPr lang="es-GT" b="1" dirty="0">
                <a:solidFill>
                  <a:schemeClr val="bg1"/>
                </a:solidFill>
                <a:latin typeface="Arial" panose="020B0604020202020204" pitchFamily="34" charset="0"/>
                <a:cs typeface="Arial" panose="020B0604020202020204" pitchFamily="34" charset="0"/>
              </a:rPr>
              <a:t>RENDICIÓN DE CUENTAS</a:t>
            </a:r>
          </a:p>
        </p:txBody>
      </p:sp>
      <p:sp>
        <p:nvSpPr>
          <p:cNvPr id="6" name="Título 1">
            <a:extLst>
              <a:ext uri="{FF2B5EF4-FFF2-40B4-BE49-F238E27FC236}">
                <a16:creationId xmlns:a16="http://schemas.microsoft.com/office/drawing/2014/main" id="{F7377E39-D4B9-4735-9320-CC9BFE681A6B}"/>
              </a:ext>
            </a:extLst>
          </p:cNvPr>
          <p:cNvSpPr txBox="1">
            <a:spLocks/>
          </p:cNvSpPr>
          <p:nvPr/>
        </p:nvSpPr>
        <p:spPr>
          <a:xfrm>
            <a:off x="2792742" y="863637"/>
            <a:ext cx="10049693" cy="1045029"/>
          </a:xfrm>
          <a:prstGeom prst="rect">
            <a:avLst/>
          </a:prstGeom>
          <a:noFill/>
          <a:ln>
            <a:noFill/>
          </a:ln>
          <a:effectLst>
            <a:outerShdw blurRad="50800" dist="50800" dir="5400000" sx="1000" sy="1000" algn="ctr" rotWithShape="0">
              <a:srgbClr val="000000"/>
            </a:outerShdw>
          </a:effectLst>
        </p:spPr>
        <p:txBody>
          <a:bodyPr spcFirstLastPara="1" wrap="square" lIns="91425" tIns="45700" rIns="91425" bIns="45700" anchor="ctr" anchorCtr="0">
            <a:normAutofit fontScale="325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GT" dirty="0">
                <a:latin typeface="Arial" panose="020B0604020202020204" pitchFamily="34" charset="0"/>
                <a:cs typeface="Arial" panose="020B0604020202020204" pitchFamily="34" charset="0"/>
              </a:rPr>
              <a:t>¿</a:t>
            </a:r>
            <a:r>
              <a:rPr lang="es-GT" sz="7500" b="1" dirty="0">
                <a:latin typeface="Arial" panose="020B0604020202020204" pitchFamily="34" charset="0"/>
                <a:cs typeface="Arial" panose="020B0604020202020204" pitchFamily="34" charset="0"/>
              </a:rPr>
              <a:t>QUÉ TENDENCIA MUESTRA EL USO DE LOS</a:t>
            </a:r>
            <a:endParaRPr lang="es-GT" sz="21300" b="1" dirty="0">
              <a:latin typeface="Arial" panose="020B0604020202020204" pitchFamily="34" charset="0"/>
              <a:cs typeface="Arial" panose="020B0604020202020204" pitchFamily="34" charset="0"/>
            </a:endParaRPr>
          </a:p>
          <a:p>
            <a:r>
              <a:rPr lang="es-GT" sz="7500" b="1" dirty="0">
                <a:latin typeface="Arial" panose="020B0604020202020204" pitchFamily="34" charset="0"/>
                <a:cs typeface="Arial" panose="020B0604020202020204" pitchFamily="34" charset="0"/>
              </a:rPr>
              <a:t>  RECURSOS PÚBLICOS?</a:t>
            </a:r>
            <a:br>
              <a:rPr lang="es-GT"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sz="4000" b="1" dirty="0">
              <a:solidFill>
                <a:schemeClr val="accent1">
                  <a:lumMod val="50000"/>
                </a:schemeClr>
              </a:solidFill>
              <a:latin typeface="Arial" panose="020B0604020202020204" pitchFamily="34" charset="0"/>
              <a:cs typeface="Arial" panose="020B0604020202020204" pitchFamily="34" charset="0"/>
            </a:endParaRPr>
          </a:p>
        </p:txBody>
      </p:sp>
      <p:pic>
        <p:nvPicPr>
          <p:cNvPr id="7" name="Picture 2" descr="7 TENDENCIAS TECNOLÓGICAS PARA EL EL 2021 | MQA">
            <a:extLst>
              <a:ext uri="{FF2B5EF4-FFF2-40B4-BE49-F238E27FC236}">
                <a16:creationId xmlns:a16="http://schemas.microsoft.com/office/drawing/2014/main" id="{5B1F6C07-DA69-44F0-9409-E0E6D2EF83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480" y="156139"/>
            <a:ext cx="2406215" cy="1927747"/>
          </a:xfrm>
          <a:prstGeom prst="rect">
            <a:avLst/>
          </a:prstGeom>
          <a:noFill/>
          <a:extLst>
            <a:ext uri="{909E8E84-426E-40DD-AFC4-6F175D3DCCD1}">
              <a14:hiddenFill xmlns:a14="http://schemas.microsoft.com/office/drawing/2010/main">
                <a:solidFill>
                  <a:srgbClr val="FFFFFF"/>
                </a:solidFill>
              </a14:hiddenFill>
            </a:ext>
          </a:extLst>
        </p:spPr>
      </p:pic>
      <p:sp>
        <p:nvSpPr>
          <p:cNvPr id="11" name="Título 1">
            <a:extLst>
              <a:ext uri="{FF2B5EF4-FFF2-40B4-BE49-F238E27FC236}">
                <a16:creationId xmlns:a16="http://schemas.microsoft.com/office/drawing/2014/main" id="{22CD8044-C918-401C-B3BB-66DFF95C6952}"/>
              </a:ext>
            </a:extLst>
          </p:cNvPr>
          <p:cNvSpPr txBox="1">
            <a:spLocks/>
          </p:cNvSpPr>
          <p:nvPr/>
        </p:nvSpPr>
        <p:spPr>
          <a:xfrm>
            <a:off x="8630654" y="2373010"/>
            <a:ext cx="3327219" cy="2772047"/>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br>
              <a:rPr lang="es-GT" sz="1600" b="0" dirty="0">
                <a:solidFill>
                  <a:schemeClr val="tx1"/>
                </a:solidFill>
                <a:latin typeface="Arial" panose="020B0604020202020204" pitchFamily="34" charset="0"/>
                <a:cs typeface="Arial" panose="020B0604020202020204" pitchFamily="34" charset="0"/>
              </a:rPr>
            </a:br>
            <a:r>
              <a:rPr lang="es-GT" sz="1600" b="0" dirty="0">
                <a:solidFill>
                  <a:srgbClr val="FF0000"/>
                </a:solidFill>
                <a:latin typeface="Arial" panose="020B0604020202020204" pitchFamily="34" charset="0"/>
                <a:cs typeface="Arial" panose="020B0604020202020204" pitchFamily="34" charset="0"/>
              </a:rPr>
              <a:t>En el </a:t>
            </a:r>
            <a:r>
              <a:rPr lang="es-GT" sz="1600" dirty="0">
                <a:solidFill>
                  <a:srgbClr val="FF0000"/>
                </a:solidFill>
                <a:latin typeface="Arial" panose="020B0604020202020204" pitchFamily="34" charset="0"/>
                <a:cs typeface="Arial" panose="020B0604020202020204" pitchFamily="34" charset="0"/>
              </a:rPr>
              <a:t>año </a:t>
            </a:r>
            <a:r>
              <a:rPr lang="es-GT" sz="1600" b="0" dirty="0">
                <a:solidFill>
                  <a:srgbClr val="FF0000"/>
                </a:solidFill>
                <a:latin typeface="Arial" panose="020B0604020202020204" pitchFamily="34" charset="0"/>
                <a:cs typeface="Arial" panose="020B0604020202020204" pitchFamily="34" charset="0"/>
              </a:rPr>
              <a:t>se espera cerrar con más del 95%</a:t>
            </a:r>
          </a:p>
        </p:txBody>
      </p:sp>
      <p:sp>
        <p:nvSpPr>
          <p:cNvPr id="10" name="Título 1">
            <a:extLst>
              <a:ext uri="{FF2B5EF4-FFF2-40B4-BE49-F238E27FC236}">
                <a16:creationId xmlns:a16="http://schemas.microsoft.com/office/drawing/2014/main" id="{2192498D-3FA4-D1A2-C79C-FF9B894E3620}"/>
              </a:ext>
            </a:extLst>
          </p:cNvPr>
          <p:cNvSpPr txBox="1">
            <a:spLocks/>
          </p:cNvSpPr>
          <p:nvPr/>
        </p:nvSpPr>
        <p:spPr>
          <a:xfrm>
            <a:off x="1009934" y="2259106"/>
            <a:ext cx="6527621"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Los datos obtenidos durante el </a:t>
            </a:r>
            <a:r>
              <a:rPr lang="es-GT" sz="1500" dirty="0">
                <a:solidFill>
                  <a:srgbClr val="0070C0"/>
                </a:solidFill>
                <a:latin typeface="Arial" panose="020B0604020202020204" pitchFamily="34" charset="0"/>
                <a:cs typeface="Arial" panose="020B0604020202020204" pitchFamily="34" charset="0"/>
              </a:rPr>
              <a:t>cuatrimestre reportado </a:t>
            </a:r>
            <a:r>
              <a:rPr lang="es-GT" sz="1500" b="0" dirty="0">
                <a:solidFill>
                  <a:prstClr val="black"/>
                </a:solidFill>
                <a:latin typeface="Arial" panose="020B0604020202020204" pitchFamily="34" charset="0"/>
                <a:cs typeface="Arial" panose="020B0604020202020204" pitchFamily="34" charset="0"/>
              </a:rPr>
              <a:t>permiten establecer que la ejecución del presupuesto se caracterizó principalmente porque el mayor porcentaje de  ejecución presupuestaria se encuentra en el grupo de servicios personales, en virtud que la Institución no maneja proyectos de inversión.</a:t>
            </a:r>
          </a:p>
          <a:p>
            <a:pPr>
              <a:buClrTx/>
              <a:buFontTx/>
              <a:buNone/>
            </a:pPr>
            <a:endParaRPr lang="es-GT" sz="1500" b="0" dirty="0">
              <a:solidFill>
                <a:srgbClr val="4472C4">
                  <a:lumMod val="50000"/>
                </a:srgbClr>
              </a:solidFill>
              <a:latin typeface="Arial" panose="020B0604020202020204" pitchFamily="34" charset="0"/>
              <a:cs typeface="Arial" panose="020B0604020202020204" pitchFamily="34" charset="0"/>
            </a:endParaRPr>
          </a:p>
          <a:p>
            <a:pPr>
              <a:buClrTx/>
              <a:buFontTx/>
              <a:buNone/>
            </a:pPr>
            <a:br>
              <a:rPr lang="es-GT" sz="1500" b="0" dirty="0">
                <a:solidFill>
                  <a:srgbClr val="4472C4">
                    <a:lumMod val="50000"/>
                  </a:srgbClr>
                </a:solidFill>
                <a:latin typeface="Arial" panose="020B0604020202020204" pitchFamily="34" charset="0"/>
                <a:cs typeface="Arial" panose="020B0604020202020204" pitchFamily="34" charset="0"/>
              </a:rPr>
            </a:br>
            <a:endParaRPr lang="es-GT" sz="1500" b="0" dirty="0">
              <a:solidFill>
                <a:srgbClr val="4472C4">
                  <a:lumMod val="5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3799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5" name="Rectángulo 4">
            <a:extLst>
              <a:ext uri="{FF2B5EF4-FFF2-40B4-BE49-F238E27FC236}">
                <a16:creationId xmlns:a16="http://schemas.microsoft.com/office/drawing/2014/main" id="{A95C6591-F72B-4B88-B049-E6EE434C0B45}"/>
              </a:ext>
            </a:extLst>
          </p:cNvPr>
          <p:cNvSpPr/>
          <p:nvPr/>
        </p:nvSpPr>
        <p:spPr>
          <a:xfrm>
            <a:off x="4890382" y="3275112"/>
            <a:ext cx="2411237" cy="307777"/>
          </a:xfrm>
          <a:prstGeom prst="rect">
            <a:avLst/>
          </a:prstGeom>
        </p:spPr>
        <p:txBody>
          <a:bodyPr wrap="none">
            <a:spAutoFit/>
          </a:bodyPr>
          <a:lstStyle/>
          <a:p>
            <a:pPr algn="r"/>
            <a:r>
              <a:rPr lang="es-GT" b="1" dirty="0">
                <a:solidFill>
                  <a:schemeClr val="bg1"/>
                </a:solidFill>
                <a:latin typeface="Arial" panose="020B0604020202020204" pitchFamily="34" charset="0"/>
                <a:cs typeface="Arial" panose="020B0604020202020204" pitchFamily="34" charset="0"/>
              </a:rPr>
              <a:t>RENDICIÓN DE CUENTAS</a:t>
            </a:r>
          </a:p>
        </p:txBody>
      </p:sp>
      <p:sp>
        <p:nvSpPr>
          <p:cNvPr id="10" name="Título 1">
            <a:extLst>
              <a:ext uri="{FF2B5EF4-FFF2-40B4-BE49-F238E27FC236}">
                <a16:creationId xmlns:a16="http://schemas.microsoft.com/office/drawing/2014/main" id="{D1629E75-E7CF-4BF5-8716-7F5DDF2F36E9}"/>
              </a:ext>
            </a:extLst>
          </p:cNvPr>
          <p:cNvSpPr txBox="1">
            <a:spLocks/>
          </p:cNvSpPr>
          <p:nvPr/>
        </p:nvSpPr>
        <p:spPr>
          <a:xfrm>
            <a:off x="1482929" y="718856"/>
            <a:ext cx="9788436" cy="1045029"/>
          </a:xfrm>
          <a:prstGeom prst="rect">
            <a:avLst/>
          </a:prstGeom>
          <a:noFill/>
          <a:ln>
            <a:noFill/>
          </a:ln>
          <a:effectLst>
            <a:outerShdw blurRad="50800" dist="50800" dir="5400000" sx="1000" sy="1000" algn="ctr" rotWithShape="0">
              <a:srgbClr val="000000"/>
            </a:outerShdw>
          </a:effectLst>
        </p:spPr>
        <p:txBody>
          <a:bodyPr spcFirstLastPara="1" wrap="square" lIns="91425" tIns="45700" rIns="91425" bIns="45700" anchor="ctr" anchorCtr="0">
            <a:normAutofit fontScale="525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GT" dirty="0">
                <a:latin typeface="Arial" panose="020B0604020202020204" pitchFamily="34" charset="0"/>
                <a:cs typeface="Arial" panose="020B0604020202020204" pitchFamily="34" charset="0"/>
              </a:rPr>
              <a:t>¿</a:t>
            </a:r>
            <a:r>
              <a:rPr lang="es-GT" b="1" dirty="0">
                <a:latin typeface="Arial" panose="020B0604020202020204" pitchFamily="34" charset="0"/>
                <a:cs typeface="Arial" panose="020B0604020202020204" pitchFamily="34" charset="0"/>
              </a:rPr>
              <a:t>QUÉ RESULTADOS SE OBTUVIERON EN EL MARCO DE LA PGG?</a:t>
            </a:r>
            <a:br>
              <a:rPr lang="es-GT" b="1" dirty="0">
                <a:latin typeface="Arial" panose="020B0604020202020204" pitchFamily="34" charset="0"/>
                <a:cs typeface="Arial" panose="020B0604020202020204" pitchFamily="34" charset="0"/>
              </a:rPr>
            </a:br>
            <a:br>
              <a:rPr lang="es-GT" dirty="0">
                <a:solidFill>
                  <a:schemeClr val="accent1">
                    <a:lumMod val="50000"/>
                  </a:schemeClr>
                </a:solidFill>
                <a:latin typeface="Arial" panose="020B0604020202020204" pitchFamily="34" charset="0"/>
                <a:cs typeface="Arial" panose="020B0604020202020204" pitchFamily="34" charset="0"/>
              </a:rPr>
            </a:br>
            <a:endParaRPr lang="es-GT" sz="4000" b="1" dirty="0">
              <a:solidFill>
                <a:schemeClr val="accent1">
                  <a:lumMod val="50000"/>
                </a:schemeClr>
              </a:solidFill>
              <a:latin typeface="Arial" panose="020B0604020202020204" pitchFamily="34" charset="0"/>
              <a:cs typeface="Arial" panose="020B0604020202020204" pitchFamily="34" charset="0"/>
            </a:endParaRPr>
          </a:p>
        </p:txBody>
      </p:sp>
      <p:pic>
        <p:nvPicPr>
          <p:cNvPr id="12" name="Picture 6" descr="Noticias de Canción de Abril - TuneCore">
            <a:extLst>
              <a:ext uri="{FF2B5EF4-FFF2-40B4-BE49-F238E27FC236}">
                <a16:creationId xmlns:a16="http://schemas.microsoft.com/office/drawing/2014/main" id="{FAED4BE4-1BDC-4674-93AE-393DFDEC96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2303"/>
            <a:ext cx="1482929" cy="1475868"/>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0E9F38C9-189C-DAE2-5C18-84347E7204EA}"/>
              </a:ext>
            </a:extLst>
          </p:cNvPr>
          <p:cNvSpPr txBox="1">
            <a:spLocks/>
          </p:cNvSpPr>
          <p:nvPr/>
        </p:nvSpPr>
        <p:spPr>
          <a:xfrm>
            <a:off x="1288728" y="1868684"/>
            <a:ext cx="6134047" cy="3929063"/>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La </a:t>
            </a:r>
            <a:r>
              <a:rPr lang="es-GT" sz="1500" dirty="0">
                <a:solidFill>
                  <a:srgbClr val="0070C0"/>
                </a:solidFill>
                <a:latin typeface="Arial" panose="020B0604020202020204" pitchFamily="34" charset="0"/>
                <a:cs typeface="Arial" panose="020B0604020202020204" pitchFamily="34" charset="0"/>
              </a:rPr>
              <a:t>Política General de Gobierno </a:t>
            </a:r>
            <a:r>
              <a:rPr lang="es-GT" sz="1500" b="0" dirty="0">
                <a:solidFill>
                  <a:prstClr val="black"/>
                </a:solidFill>
                <a:latin typeface="Arial" panose="020B0604020202020204" pitchFamily="34" charset="0"/>
                <a:cs typeface="Arial" panose="020B0604020202020204" pitchFamily="34" charset="0"/>
              </a:rPr>
              <a:t>(</a:t>
            </a:r>
            <a:r>
              <a:rPr lang="es-GT" sz="1500" b="0" dirty="0" err="1">
                <a:solidFill>
                  <a:prstClr val="black"/>
                </a:solidFill>
                <a:latin typeface="Arial" panose="020B0604020202020204" pitchFamily="34" charset="0"/>
                <a:cs typeface="Arial" panose="020B0604020202020204" pitchFamily="34" charset="0"/>
              </a:rPr>
              <a:t>PGG</a:t>
            </a:r>
            <a:r>
              <a:rPr lang="es-GT" sz="1500" b="0" dirty="0">
                <a:solidFill>
                  <a:prstClr val="black"/>
                </a:solidFill>
                <a:latin typeface="Arial" panose="020B0604020202020204" pitchFamily="34" charset="0"/>
                <a:cs typeface="Arial" panose="020B0604020202020204" pitchFamily="34" charset="0"/>
              </a:rPr>
              <a:t>) es el plan de acción del Gobierno de Guatemala, en donde se plasman los objetivos estratégicos y los lineamientos de las políticas públicas.</a:t>
            </a:r>
          </a:p>
          <a:p>
            <a:pPr algn="just">
              <a:lnSpc>
                <a:spcPct val="150000"/>
              </a:lnSpc>
              <a:buClrTx/>
              <a:buFontTx/>
              <a:buNone/>
            </a:pPr>
            <a:endParaRPr lang="es-GT" sz="1500" b="0" dirty="0">
              <a:solidFill>
                <a:prstClr val="black"/>
              </a:solidFill>
              <a:latin typeface="Arial" panose="020B0604020202020204" pitchFamily="34" charset="0"/>
              <a:cs typeface="Arial" panose="020B0604020202020204" pitchFamily="34" charset="0"/>
            </a:endParaRPr>
          </a:p>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La Secretaría Privada de la Presidencia, durante el cuatrimestre reportado colaboró con el cumplimiento de la PGG por medio del pilar 4, Estado Transparente, Responsable y Efectivo.</a:t>
            </a:r>
          </a:p>
          <a:p>
            <a:pPr>
              <a:buClrTx/>
              <a:buFontTx/>
              <a:buNone/>
            </a:pPr>
            <a:br>
              <a:rPr lang="es-GT" sz="1500" b="0" dirty="0">
                <a:solidFill>
                  <a:srgbClr val="4472C4">
                    <a:lumMod val="50000"/>
                  </a:srgbClr>
                </a:solidFill>
                <a:latin typeface="Arial" panose="020B0604020202020204" pitchFamily="34" charset="0"/>
                <a:cs typeface="Arial" panose="020B0604020202020204" pitchFamily="34" charset="0"/>
              </a:rPr>
            </a:br>
            <a:endParaRPr lang="es-GT" sz="1500" b="0" dirty="0">
              <a:solidFill>
                <a:srgbClr val="4472C4">
                  <a:lumMod val="50000"/>
                </a:srgbClr>
              </a:solidFill>
              <a:latin typeface="Arial" panose="020B0604020202020204" pitchFamily="34" charset="0"/>
              <a:cs typeface="Arial" panose="020B0604020202020204" pitchFamily="34" charset="0"/>
            </a:endParaRPr>
          </a:p>
        </p:txBody>
      </p:sp>
      <p:sp>
        <p:nvSpPr>
          <p:cNvPr id="11" name="Título 1">
            <a:extLst>
              <a:ext uri="{FF2B5EF4-FFF2-40B4-BE49-F238E27FC236}">
                <a16:creationId xmlns:a16="http://schemas.microsoft.com/office/drawing/2014/main" id="{11C7872B-C23E-120E-81BB-4787F098A149}"/>
              </a:ext>
            </a:extLst>
          </p:cNvPr>
          <p:cNvSpPr txBox="1">
            <a:spLocks/>
          </p:cNvSpPr>
          <p:nvPr/>
        </p:nvSpPr>
        <p:spPr>
          <a:xfrm>
            <a:off x="9017790" y="2547467"/>
            <a:ext cx="2495414"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rmAutofit fontScale="975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nSpc>
                <a:spcPct val="150000"/>
              </a:lnSpc>
              <a:buClrTx/>
              <a:buFontTx/>
              <a:buNone/>
            </a:pPr>
            <a:br>
              <a:rPr lang="es-GT" sz="1200" b="0" dirty="0">
                <a:solidFill>
                  <a:prstClr val="black"/>
                </a:solidFill>
                <a:latin typeface="Arial" panose="020B0604020202020204" pitchFamily="34" charset="0"/>
                <a:cs typeface="Arial" panose="020B0604020202020204" pitchFamily="34" charset="0"/>
              </a:rPr>
            </a:br>
            <a:r>
              <a:rPr lang="es-GT" sz="1400" dirty="0">
                <a:solidFill>
                  <a:prstClr val="black"/>
                </a:solidFill>
                <a:latin typeface="Arial" panose="020B0604020202020204" pitchFamily="34" charset="0"/>
                <a:cs typeface="Arial" panose="020B0604020202020204" pitchFamily="34" charset="0"/>
              </a:rPr>
              <a:t>Se contribuyó con el pilar 4, Estado Transparente, Responsable y Efectivo.</a:t>
            </a:r>
            <a:endParaRPr lang="es-GT" sz="12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7454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5" name="Rectángulo 4">
            <a:extLst>
              <a:ext uri="{FF2B5EF4-FFF2-40B4-BE49-F238E27FC236}">
                <a16:creationId xmlns:a16="http://schemas.microsoft.com/office/drawing/2014/main" id="{A95C6591-F72B-4B88-B049-E6EE434C0B45}"/>
              </a:ext>
            </a:extLst>
          </p:cNvPr>
          <p:cNvSpPr/>
          <p:nvPr/>
        </p:nvSpPr>
        <p:spPr>
          <a:xfrm>
            <a:off x="4890382" y="3275112"/>
            <a:ext cx="2411237" cy="307777"/>
          </a:xfrm>
          <a:prstGeom prst="rect">
            <a:avLst/>
          </a:prstGeom>
        </p:spPr>
        <p:txBody>
          <a:bodyPr wrap="none">
            <a:spAutoFit/>
          </a:bodyPr>
          <a:lstStyle/>
          <a:p>
            <a:pPr algn="r"/>
            <a:r>
              <a:rPr lang="es-GT" b="1" dirty="0">
                <a:solidFill>
                  <a:schemeClr val="bg1"/>
                </a:solidFill>
                <a:latin typeface="Arial" panose="020B0604020202020204" pitchFamily="34" charset="0"/>
                <a:cs typeface="Arial" panose="020B0604020202020204" pitchFamily="34" charset="0"/>
              </a:rPr>
              <a:t>RENDICIÓN DE CUENTAS</a:t>
            </a:r>
          </a:p>
        </p:txBody>
      </p:sp>
      <p:sp>
        <p:nvSpPr>
          <p:cNvPr id="8" name="Título 1">
            <a:extLst>
              <a:ext uri="{FF2B5EF4-FFF2-40B4-BE49-F238E27FC236}">
                <a16:creationId xmlns:a16="http://schemas.microsoft.com/office/drawing/2014/main" id="{CF279B0F-8C5B-4366-8B9A-516440682CC6}"/>
              </a:ext>
            </a:extLst>
          </p:cNvPr>
          <p:cNvSpPr txBox="1">
            <a:spLocks/>
          </p:cNvSpPr>
          <p:nvPr/>
        </p:nvSpPr>
        <p:spPr>
          <a:xfrm>
            <a:off x="1964293" y="888360"/>
            <a:ext cx="9788436" cy="1045029"/>
          </a:xfrm>
          <a:prstGeom prst="rect">
            <a:avLst/>
          </a:prstGeom>
          <a:noFill/>
          <a:ln>
            <a:noFill/>
          </a:ln>
          <a:effectLst>
            <a:outerShdw blurRad="50800" dist="50800" dir="5400000" sx="1000" sy="1000" algn="ctr" rotWithShape="0">
              <a:srgbClr val="000000"/>
            </a:outerShdw>
          </a:effectLst>
        </p:spPr>
        <p:txBody>
          <a:bodyPr spcFirstLastPara="1" wrap="square" lIns="91425" tIns="45700" rIns="91425" bIns="45700" anchor="ctr" anchorCtr="0">
            <a:normAutofit fontScale="600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GT" b="1" dirty="0">
                <a:latin typeface="Arial" panose="020B0604020202020204" pitchFamily="34" charset="0"/>
                <a:cs typeface="Arial" panose="020B0604020202020204" pitchFamily="34" charset="0"/>
              </a:rPr>
              <a:t>¿QUÉ MEDIDAS DE TRANSPARENCIA SE HAN APLICADO?</a:t>
            </a:r>
            <a:br>
              <a:rPr lang="es-GT" b="1" dirty="0">
                <a:latin typeface="Arial" panose="020B0604020202020204" pitchFamily="34" charset="0"/>
                <a:cs typeface="Arial" panose="020B0604020202020204" pitchFamily="34" charset="0"/>
              </a:rPr>
            </a:br>
            <a:br>
              <a:rPr lang="es-GT" b="1" dirty="0">
                <a:solidFill>
                  <a:schemeClr val="accent1">
                    <a:lumMod val="50000"/>
                  </a:schemeClr>
                </a:solidFill>
                <a:latin typeface="Arial" panose="020B0604020202020204" pitchFamily="34" charset="0"/>
                <a:cs typeface="Arial" panose="020B0604020202020204" pitchFamily="34" charset="0"/>
              </a:rPr>
            </a:br>
            <a:endParaRPr lang="es-GT" sz="4000" b="1" dirty="0">
              <a:solidFill>
                <a:schemeClr val="accent1">
                  <a:lumMod val="50000"/>
                </a:schemeClr>
              </a:solidFill>
              <a:latin typeface="Arial" panose="020B0604020202020204" pitchFamily="34" charset="0"/>
              <a:cs typeface="Arial" panose="020B0604020202020204" pitchFamily="34" charset="0"/>
            </a:endParaRPr>
          </a:p>
        </p:txBody>
      </p:sp>
      <p:pic>
        <p:nvPicPr>
          <p:cNvPr id="11" name="Picture 10" descr="Iconos de Transparencia - 450 iconos vectoriales gratis">
            <a:extLst>
              <a:ext uri="{FF2B5EF4-FFF2-40B4-BE49-F238E27FC236}">
                <a16:creationId xmlns:a16="http://schemas.microsoft.com/office/drawing/2014/main" id="{EA7EADAC-858C-4B55-BAB5-F0B8C6E609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654" y="165777"/>
            <a:ext cx="1471205" cy="1471206"/>
          </a:xfrm>
          <a:prstGeom prst="rect">
            <a:avLst/>
          </a:prstGeom>
          <a:noFill/>
          <a:extLst>
            <a:ext uri="{909E8E84-426E-40DD-AFC4-6F175D3DCCD1}">
              <a14:hiddenFill xmlns:a14="http://schemas.microsoft.com/office/drawing/2010/main">
                <a:solidFill>
                  <a:srgbClr val="FFFFFF"/>
                </a:solidFill>
              </a14:hiddenFill>
            </a:ext>
          </a:extLst>
        </p:spPr>
      </p:pic>
      <p:sp>
        <p:nvSpPr>
          <p:cNvPr id="10" name="Título 1">
            <a:extLst>
              <a:ext uri="{FF2B5EF4-FFF2-40B4-BE49-F238E27FC236}">
                <a16:creationId xmlns:a16="http://schemas.microsoft.com/office/drawing/2014/main" id="{84AF8C08-A576-8B52-567A-DE01924E6F14}"/>
              </a:ext>
            </a:extLst>
          </p:cNvPr>
          <p:cNvSpPr txBox="1">
            <a:spLocks/>
          </p:cNvSpPr>
          <p:nvPr/>
        </p:nvSpPr>
        <p:spPr>
          <a:xfrm>
            <a:off x="806116" y="1618357"/>
            <a:ext cx="8058904" cy="4589938"/>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Para garantizar el </a:t>
            </a:r>
            <a:r>
              <a:rPr lang="es-GT" sz="1500" dirty="0">
                <a:solidFill>
                  <a:srgbClr val="0070C0"/>
                </a:solidFill>
                <a:latin typeface="Arial" panose="020B0604020202020204" pitchFamily="34" charset="0"/>
                <a:cs typeface="Arial" panose="020B0604020202020204" pitchFamily="34" charset="0"/>
              </a:rPr>
              <a:t>uso adecuado del dinero público </a:t>
            </a:r>
            <a:r>
              <a:rPr lang="es-GT" sz="1500" b="0" dirty="0">
                <a:solidFill>
                  <a:prstClr val="black"/>
                </a:solidFill>
                <a:latin typeface="Arial" panose="020B0604020202020204" pitchFamily="34" charset="0"/>
                <a:cs typeface="Arial" panose="020B0604020202020204" pitchFamily="34" charset="0"/>
              </a:rPr>
              <a:t>y el avance en el cumplimiento de los objetivos de Estado, la Secretaría Privada de la Presidencia ha adoptado como medidas de transparencia:</a:t>
            </a:r>
          </a:p>
          <a:p>
            <a:pPr marL="285750" indent="-285750" algn="just">
              <a:lnSpc>
                <a:spcPct val="150000"/>
              </a:lnSpc>
              <a:buClrTx/>
              <a:buFont typeface="Arial" panose="020B0604020202020204" pitchFamily="34" charset="0"/>
              <a:buChar char="•"/>
            </a:pPr>
            <a:r>
              <a:rPr lang="es-ES" sz="1500" b="0" dirty="0">
                <a:solidFill>
                  <a:prstClr val="black"/>
                </a:solidFill>
                <a:latin typeface="Arial" panose="020B0604020202020204" pitchFamily="34" charset="0"/>
                <a:cs typeface="Arial" panose="020B0604020202020204" pitchFamily="34" charset="0"/>
              </a:rPr>
              <a:t>Se han programado capacitaciones al personal de probidad y ética.</a:t>
            </a:r>
          </a:p>
          <a:p>
            <a:pPr marL="285750" indent="-285750" algn="just">
              <a:lnSpc>
                <a:spcPct val="150000"/>
              </a:lnSpc>
              <a:buClrTx/>
              <a:buFont typeface="Arial" panose="020B0604020202020204" pitchFamily="34" charset="0"/>
              <a:buChar char="•"/>
            </a:pPr>
            <a:r>
              <a:rPr lang="es-ES" sz="1500" b="0" dirty="0">
                <a:solidFill>
                  <a:prstClr val="black"/>
                </a:solidFill>
                <a:latin typeface="Arial" panose="020B0604020202020204" pitchFamily="34" charset="0"/>
                <a:cs typeface="Arial" panose="020B0604020202020204" pitchFamily="34" charset="0"/>
              </a:rPr>
              <a:t>Rendición de Cuentas del primer cuatrimestre 2022, presentado a la Comisión Presidencial Contra la Corrupción.</a:t>
            </a:r>
          </a:p>
          <a:p>
            <a:pPr marL="285750" indent="-285750" algn="just">
              <a:lnSpc>
                <a:spcPct val="150000"/>
              </a:lnSpc>
              <a:buClrTx/>
              <a:buFont typeface="Arial" panose="020B0604020202020204" pitchFamily="34" charset="0"/>
              <a:buChar char="•"/>
            </a:pPr>
            <a:r>
              <a:rPr lang="es-ES" sz="1500" b="0" dirty="0">
                <a:solidFill>
                  <a:prstClr val="black"/>
                </a:solidFill>
                <a:latin typeface="Arial" panose="020B0604020202020204" pitchFamily="34" charset="0"/>
                <a:cs typeface="Arial" panose="020B0604020202020204" pitchFamily="34" charset="0"/>
              </a:rPr>
              <a:t>Informes mensuales y cuatrimestrales de la ejecución de metas físicas y financieras, presentadas a la Dirección Técnica del Presupuesto. </a:t>
            </a:r>
          </a:p>
          <a:p>
            <a:pPr marL="285750" indent="-285750" algn="just">
              <a:lnSpc>
                <a:spcPct val="150000"/>
              </a:lnSpc>
              <a:buClrTx/>
              <a:buFont typeface="Arial" panose="020B0604020202020204" pitchFamily="34" charset="0"/>
              <a:buChar char="•"/>
            </a:pPr>
            <a:r>
              <a:rPr lang="es-ES" sz="1500" b="0" dirty="0">
                <a:solidFill>
                  <a:prstClr val="black"/>
                </a:solidFill>
                <a:latin typeface="Arial" panose="020B0604020202020204" pitchFamily="34" charset="0"/>
                <a:cs typeface="Arial" panose="020B0604020202020204" pitchFamily="34" charset="0"/>
              </a:rPr>
              <a:t>Publicación en Guatecompras de las compras de la institución. </a:t>
            </a:r>
          </a:p>
          <a:p>
            <a:pPr marL="285750" indent="-285750" algn="just">
              <a:lnSpc>
                <a:spcPct val="150000"/>
              </a:lnSpc>
              <a:buClrTx/>
              <a:buFont typeface="Arial" panose="020B0604020202020204" pitchFamily="34" charset="0"/>
              <a:buChar char="•"/>
            </a:pPr>
            <a:r>
              <a:rPr lang="es-ES" sz="1500" b="0" dirty="0">
                <a:solidFill>
                  <a:prstClr val="black"/>
                </a:solidFill>
                <a:latin typeface="Arial" panose="020B0604020202020204" pitchFamily="34" charset="0"/>
                <a:cs typeface="Arial" panose="020B0604020202020204" pitchFamily="34" charset="0"/>
              </a:rPr>
              <a:t>Se realizó la inscripción y actualización en el módulo de Registro Único de </a:t>
            </a:r>
            <a:r>
              <a:rPr lang="es-ES" sz="1500" b="0" dirty="0" err="1">
                <a:solidFill>
                  <a:prstClr val="black"/>
                </a:solidFill>
                <a:latin typeface="Arial" panose="020B0604020202020204" pitchFamily="34" charset="0"/>
                <a:cs typeface="Arial" panose="020B0604020202020204" pitchFamily="34" charset="0"/>
              </a:rPr>
              <a:t>Cuentadancias</a:t>
            </a:r>
            <a:r>
              <a:rPr lang="es-ES" sz="1500" b="0" dirty="0">
                <a:solidFill>
                  <a:prstClr val="black"/>
                </a:solidFill>
                <a:latin typeface="Arial" panose="020B0604020202020204" pitchFamily="34" charset="0"/>
                <a:cs typeface="Arial" panose="020B0604020202020204" pitchFamily="34" charset="0"/>
              </a:rPr>
              <a:t> ante la Contraloría General de Cuentas, según artículos 6 y 7 del Acuerdo A-069-2021.</a:t>
            </a:r>
          </a:p>
          <a:p>
            <a:pPr algn="just">
              <a:lnSpc>
                <a:spcPct val="150000"/>
              </a:lnSpc>
              <a:buClrTx/>
              <a:buFontTx/>
              <a:buNone/>
            </a:pPr>
            <a:endParaRPr lang="es-GT" sz="1500" b="0" dirty="0">
              <a:solidFill>
                <a:prstClr val="black"/>
              </a:solidFill>
              <a:latin typeface="Arial" panose="020B0604020202020204" pitchFamily="34" charset="0"/>
              <a:cs typeface="Arial" panose="020B0604020202020204" pitchFamily="34" charset="0"/>
            </a:endParaRPr>
          </a:p>
        </p:txBody>
      </p:sp>
      <p:sp>
        <p:nvSpPr>
          <p:cNvPr id="13" name="Título 1">
            <a:extLst>
              <a:ext uri="{FF2B5EF4-FFF2-40B4-BE49-F238E27FC236}">
                <a16:creationId xmlns:a16="http://schemas.microsoft.com/office/drawing/2014/main" id="{34C68E1A-E5B4-1A05-C54A-CEAF7E6C94D8}"/>
              </a:ext>
            </a:extLst>
          </p:cNvPr>
          <p:cNvSpPr txBox="1">
            <a:spLocks/>
          </p:cNvSpPr>
          <p:nvPr/>
        </p:nvSpPr>
        <p:spPr>
          <a:xfrm>
            <a:off x="9382707" y="2713230"/>
            <a:ext cx="2235047" cy="207903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buClrTx/>
              <a:buFontTx/>
              <a:buNone/>
            </a:pPr>
            <a:br>
              <a:rPr lang="es-GT" sz="1200" b="0" dirty="0">
                <a:solidFill>
                  <a:prstClr val="black"/>
                </a:solidFill>
                <a:latin typeface="Arial" panose="020B0604020202020204" pitchFamily="34" charset="0"/>
                <a:cs typeface="Arial" panose="020B0604020202020204" pitchFamily="34" charset="0"/>
              </a:rPr>
            </a:br>
            <a:r>
              <a:rPr lang="es-GT" sz="1200" b="0" dirty="0">
                <a:solidFill>
                  <a:srgbClr val="FF0000"/>
                </a:solidFill>
                <a:latin typeface="Arial" panose="020B0604020202020204" pitchFamily="34" charset="0"/>
                <a:cs typeface="Arial" panose="020B0604020202020204" pitchFamily="34" charset="0"/>
              </a:rPr>
              <a:t>Se tiene previsto aplicar nuevas medidas de transparencia como la Matriz de Riesgo por Direcciones y Unidades Administrativas.</a:t>
            </a:r>
          </a:p>
        </p:txBody>
      </p:sp>
    </p:spTree>
    <p:extLst>
      <p:ext uri="{BB962C8B-B14F-4D97-AF65-F5344CB8AC3E}">
        <p14:creationId xmlns:p14="http://schemas.microsoft.com/office/powerpoint/2010/main" val="1734279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sp>
        <p:nvSpPr>
          <p:cNvPr id="9" name="Rectángulo 8">
            <a:extLst>
              <a:ext uri="{FF2B5EF4-FFF2-40B4-BE49-F238E27FC236}">
                <a16:creationId xmlns:a16="http://schemas.microsoft.com/office/drawing/2014/main" id="{E1BC9FA7-8636-4490-BB6A-3BEA74256D67}"/>
              </a:ext>
            </a:extLst>
          </p:cNvPr>
          <p:cNvSpPr/>
          <p:nvPr/>
        </p:nvSpPr>
        <p:spPr>
          <a:xfrm>
            <a:off x="10500231" y="2259106"/>
            <a:ext cx="1252498" cy="273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5" name="Rectángulo 4">
            <a:extLst>
              <a:ext uri="{FF2B5EF4-FFF2-40B4-BE49-F238E27FC236}">
                <a16:creationId xmlns:a16="http://schemas.microsoft.com/office/drawing/2014/main" id="{A95C6591-F72B-4B88-B049-E6EE434C0B45}"/>
              </a:ext>
            </a:extLst>
          </p:cNvPr>
          <p:cNvSpPr/>
          <p:nvPr/>
        </p:nvSpPr>
        <p:spPr>
          <a:xfrm>
            <a:off x="4890382" y="3275112"/>
            <a:ext cx="2411237" cy="307777"/>
          </a:xfrm>
          <a:prstGeom prst="rect">
            <a:avLst/>
          </a:prstGeom>
        </p:spPr>
        <p:txBody>
          <a:bodyPr wrap="none">
            <a:spAutoFit/>
          </a:bodyPr>
          <a:lstStyle/>
          <a:p>
            <a:pPr algn="r"/>
            <a:r>
              <a:rPr lang="es-GT" b="1" dirty="0">
                <a:solidFill>
                  <a:schemeClr val="bg1"/>
                </a:solidFill>
                <a:latin typeface="Arial" panose="020B0604020202020204" pitchFamily="34" charset="0"/>
                <a:cs typeface="Arial" panose="020B0604020202020204" pitchFamily="34" charset="0"/>
              </a:rPr>
              <a:t>RENDICIÓN DE CUENTAS</a:t>
            </a:r>
          </a:p>
        </p:txBody>
      </p:sp>
      <p:pic>
        <p:nvPicPr>
          <p:cNvPr id="10" name="Picture 2" descr="Icono-Comprensión-Desafio Neurolectura | Desafío Neurolectura">
            <a:extLst>
              <a:ext uri="{FF2B5EF4-FFF2-40B4-BE49-F238E27FC236}">
                <a16:creationId xmlns:a16="http://schemas.microsoft.com/office/drawing/2014/main" id="{1CAF5CBE-34F1-48A2-915A-97C9B2652190}"/>
              </a:ext>
            </a:extLst>
          </p:cNvPr>
          <p:cNvPicPr>
            <a:picLocks noChangeAspect="1" noChangeArrowheads="1"/>
          </p:cNvPicPr>
          <p:nvPr/>
        </p:nvPicPr>
        <p:blipFill>
          <a:blip r:embed="rId4">
            <a:biLevel thresh="75000"/>
            <a:extLst>
              <a:ext uri="{28A0092B-C50C-407E-A947-70E740481C1C}">
                <a14:useLocalDpi xmlns:a14="http://schemas.microsoft.com/office/drawing/2010/main" val="0"/>
              </a:ext>
            </a:extLst>
          </a:blip>
          <a:srcRect/>
          <a:stretch>
            <a:fillRect/>
          </a:stretch>
        </p:blipFill>
        <p:spPr bwMode="auto">
          <a:xfrm>
            <a:off x="154406" y="133797"/>
            <a:ext cx="1796960" cy="1814841"/>
          </a:xfrm>
          <a:prstGeom prst="rect">
            <a:avLst/>
          </a:prstGeom>
          <a:noFill/>
          <a:extLst>
            <a:ext uri="{909E8E84-426E-40DD-AFC4-6F175D3DCCD1}">
              <a14:hiddenFill xmlns:a14="http://schemas.microsoft.com/office/drawing/2010/main">
                <a:solidFill>
                  <a:srgbClr val="FFFFFF"/>
                </a:solidFill>
              </a14:hiddenFill>
            </a:ext>
          </a:extLst>
        </p:spPr>
      </p:pic>
      <p:sp>
        <p:nvSpPr>
          <p:cNvPr id="12" name="Título 1">
            <a:extLst>
              <a:ext uri="{FF2B5EF4-FFF2-40B4-BE49-F238E27FC236}">
                <a16:creationId xmlns:a16="http://schemas.microsoft.com/office/drawing/2014/main" id="{D6CCF2CB-B58E-4857-B987-416308684ED4}"/>
              </a:ext>
            </a:extLst>
          </p:cNvPr>
          <p:cNvSpPr txBox="1">
            <a:spLocks/>
          </p:cNvSpPr>
          <p:nvPr/>
        </p:nvSpPr>
        <p:spPr>
          <a:xfrm>
            <a:off x="1964293" y="886048"/>
            <a:ext cx="9788436" cy="1045029"/>
          </a:xfrm>
          <a:prstGeom prst="rect">
            <a:avLst/>
          </a:prstGeom>
          <a:noFill/>
          <a:ln>
            <a:noFill/>
          </a:ln>
          <a:effectLst>
            <a:outerShdw blurRad="50800" dist="50800" dir="5400000" sx="1000" sy="1000" algn="ctr" rotWithShape="0">
              <a:srgbClr val="000000"/>
            </a:outerShdw>
          </a:effectLst>
        </p:spPr>
        <p:txBody>
          <a:bodyPr spcFirstLastPara="1" wrap="square" lIns="91425" tIns="45700" rIns="91425" bIns="45700" anchor="ctr" anchorCtr="0">
            <a:normAutofit fontScale="52500" lnSpcReduction="2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s-GT" dirty="0">
                <a:latin typeface="Arial" panose="020B0604020202020204" pitchFamily="34" charset="0"/>
                <a:cs typeface="Arial" panose="020B0604020202020204" pitchFamily="34" charset="0"/>
              </a:rPr>
              <a:t>¿</a:t>
            </a:r>
            <a:r>
              <a:rPr lang="es-GT" b="1" dirty="0">
                <a:latin typeface="Arial" panose="020B0604020202020204" pitchFamily="34" charset="0"/>
                <a:cs typeface="Arial" panose="020B0604020202020204" pitchFamily="34" charset="0"/>
              </a:rPr>
              <a:t>QUÉ DESAFÍOS INSTITUCIONALES SE ESPERAN DURANTE 2022?</a:t>
            </a:r>
            <a:br>
              <a:rPr lang="es-GT" b="1" dirty="0">
                <a:latin typeface="Arial" panose="020B0604020202020204" pitchFamily="34" charset="0"/>
                <a:cs typeface="Arial" panose="020B0604020202020204" pitchFamily="34" charset="0"/>
              </a:rPr>
            </a:br>
            <a:br>
              <a:rPr lang="es-GT" b="1" dirty="0">
                <a:solidFill>
                  <a:schemeClr val="accent1">
                    <a:lumMod val="50000"/>
                  </a:schemeClr>
                </a:solidFill>
                <a:latin typeface="Arial" panose="020B0604020202020204" pitchFamily="34" charset="0"/>
                <a:cs typeface="Arial" panose="020B0604020202020204" pitchFamily="34" charset="0"/>
              </a:rPr>
            </a:br>
            <a:endParaRPr lang="es-GT" sz="4000" b="1" dirty="0">
              <a:solidFill>
                <a:schemeClr val="accent1">
                  <a:lumMod val="50000"/>
                </a:schemeClr>
              </a:solidFill>
              <a:latin typeface="Arial" panose="020B0604020202020204" pitchFamily="34" charset="0"/>
              <a:cs typeface="Arial" panose="020B0604020202020204" pitchFamily="34" charset="0"/>
            </a:endParaRPr>
          </a:p>
        </p:txBody>
      </p:sp>
      <p:sp>
        <p:nvSpPr>
          <p:cNvPr id="13" name="Título 1">
            <a:extLst>
              <a:ext uri="{FF2B5EF4-FFF2-40B4-BE49-F238E27FC236}">
                <a16:creationId xmlns:a16="http://schemas.microsoft.com/office/drawing/2014/main" id="{A43C4827-323C-4DD3-9CA6-C2D7BF821A2B}"/>
              </a:ext>
            </a:extLst>
          </p:cNvPr>
          <p:cNvSpPr txBox="1">
            <a:spLocks/>
          </p:cNvSpPr>
          <p:nvPr/>
        </p:nvSpPr>
        <p:spPr>
          <a:xfrm>
            <a:off x="8434136" y="2118271"/>
            <a:ext cx="3318593" cy="3344066"/>
          </a:xfrm>
          <a:prstGeom prst="rect">
            <a:avLst/>
          </a:prstGeom>
          <a:noFill/>
          <a:effectLst>
            <a:outerShdw blurRad="50800" dist="50800" dir="5400000" sx="1000" sy="1000" algn="ctr" rotWithShape="0">
              <a:srgbClr val="000000"/>
            </a:outerShdw>
          </a:effectLst>
        </p:spPr>
        <p:txBody>
          <a:bodyPr vert="horz" lIns="91440" tIns="45720" rIns="91440" bIns="45720" rtlCol="0" anchor="ctr" anchorCtr="0">
            <a:normAutofit fontScale="90000" lnSpcReduction="10000"/>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l">
              <a:lnSpc>
                <a:spcPct val="150000"/>
              </a:lnSpc>
            </a:pPr>
            <a:br>
              <a:rPr lang="es-GT" sz="1800" b="0" dirty="0">
                <a:solidFill>
                  <a:schemeClr val="tx1"/>
                </a:solidFill>
                <a:latin typeface="Arial" panose="020B0604020202020204" pitchFamily="34" charset="0"/>
                <a:cs typeface="Arial" panose="020B0604020202020204" pitchFamily="34" charset="0"/>
              </a:rPr>
            </a:br>
            <a:r>
              <a:rPr lang="es-GT" sz="1800" b="0" dirty="0">
                <a:solidFill>
                  <a:schemeClr val="tx1"/>
                </a:solidFill>
                <a:latin typeface="Arial" panose="020B0604020202020204" pitchFamily="34" charset="0"/>
                <a:cs typeface="Arial" panose="020B0604020202020204" pitchFamily="34" charset="0"/>
              </a:rPr>
              <a:t>Las acciones inmediatas a seguir son:</a:t>
            </a:r>
          </a:p>
          <a:p>
            <a:pPr algn="just">
              <a:lnSpc>
                <a:spcPct val="150000"/>
              </a:lnSpc>
            </a:pPr>
            <a:r>
              <a:rPr lang="es-GT" sz="1800" b="0" dirty="0">
                <a:solidFill>
                  <a:schemeClr val="tx1"/>
                </a:solidFill>
                <a:latin typeface="Arial" panose="020B0604020202020204" pitchFamily="34" charset="0"/>
                <a:cs typeface="Arial" panose="020B0604020202020204" pitchFamily="34" charset="0"/>
              </a:rPr>
              <a:t>Fortalecer el apoyo para la gestión y seguimiento de los planes, programas y prioridades presidenciales designados por el Presidente de la República de Guatemala.</a:t>
            </a:r>
          </a:p>
          <a:p>
            <a:pPr algn="l">
              <a:lnSpc>
                <a:spcPct val="150000"/>
              </a:lnSpc>
            </a:pPr>
            <a:endParaRPr lang="es-GT" sz="1800" b="0" dirty="0">
              <a:solidFill>
                <a:schemeClr val="tx1"/>
              </a:solidFill>
              <a:latin typeface="Arial" panose="020B0604020202020204" pitchFamily="34" charset="0"/>
              <a:cs typeface="Arial" panose="020B0604020202020204" pitchFamily="34" charset="0"/>
            </a:endParaRPr>
          </a:p>
        </p:txBody>
      </p:sp>
      <p:sp>
        <p:nvSpPr>
          <p:cNvPr id="8" name="Título 1">
            <a:extLst>
              <a:ext uri="{FF2B5EF4-FFF2-40B4-BE49-F238E27FC236}">
                <a16:creationId xmlns:a16="http://schemas.microsoft.com/office/drawing/2014/main" id="{7FD0764F-FA7A-EF23-A114-A742E3725D2B}"/>
              </a:ext>
            </a:extLst>
          </p:cNvPr>
          <p:cNvSpPr txBox="1">
            <a:spLocks/>
          </p:cNvSpPr>
          <p:nvPr/>
        </p:nvSpPr>
        <p:spPr>
          <a:xfrm>
            <a:off x="1341479" y="1931077"/>
            <a:ext cx="6202321" cy="4040875"/>
          </a:xfrm>
          <a:prstGeom prst="rect">
            <a:avLst/>
          </a:prstGeom>
          <a:noFill/>
          <a:effectLst>
            <a:outerShdw blurRad="50800" dist="50800" dir="5400000" sx="1000" sy="1000" algn="ctr" rotWithShape="0">
              <a:srgbClr val="000000"/>
            </a:outerShdw>
          </a:effectLst>
        </p:spPr>
        <p:txBody>
          <a:bodyPr vert="horz" lIns="68580" tIns="34290" rIns="68580" bIns="34290" rtlCol="0" anchor="ctr" anchorCtr="0">
            <a:noAutofit/>
          </a:bodyPr>
          <a:lstStyle>
            <a:lvl1pPr algn="ctr" defTabSz="914400" rtl="0" eaLnBrk="1" latinLnBrk="0" hangingPunct="1">
              <a:lnSpc>
                <a:spcPct val="90000"/>
              </a:lnSpc>
              <a:spcBef>
                <a:spcPct val="0"/>
              </a:spcBef>
              <a:buNone/>
              <a:defRPr sz="4000" b="1" kern="1200">
                <a:solidFill>
                  <a:srgbClr val="0D1F3C"/>
                </a:solidFill>
                <a:latin typeface="Montserrat" panose="00000500000000000000" pitchFamily="50" charset="0"/>
                <a:ea typeface="+mj-ea"/>
                <a:cs typeface="+mj-cs"/>
              </a:defRPr>
            </a:lvl1pPr>
          </a:lstStyle>
          <a:p>
            <a:pPr algn="just">
              <a:lnSpc>
                <a:spcPct val="150000"/>
              </a:lnSpc>
              <a:buClrTx/>
              <a:buFontTx/>
              <a:buNone/>
            </a:pPr>
            <a:r>
              <a:rPr lang="es-GT" sz="1500" b="0" dirty="0">
                <a:solidFill>
                  <a:prstClr val="black"/>
                </a:solidFill>
                <a:latin typeface="Arial" panose="020B0604020202020204" pitchFamily="34" charset="0"/>
                <a:cs typeface="Arial" panose="020B0604020202020204" pitchFamily="34" charset="0"/>
              </a:rPr>
              <a:t>Los </a:t>
            </a:r>
            <a:r>
              <a:rPr lang="es-GT" sz="1500" dirty="0">
                <a:solidFill>
                  <a:srgbClr val="0070C0"/>
                </a:solidFill>
                <a:latin typeface="Arial" panose="020B0604020202020204" pitchFamily="34" charset="0"/>
                <a:cs typeface="Arial" panose="020B0604020202020204" pitchFamily="34" charset="0"/>
              </a:rPr>
              <a:t>principales desafíos </a:t>
            </a:r>
            <a:r>
              <a:rPr lang="es-GT" sz="1500" b="0" dirty="0">
                <a:solidFill>
                  <a:prstClr val="black"/>
                </a:solidFill>
                <a:latin typeface="Arial" panose="020B0604020202020204" pitchFamily="34" charset="0"/>
                <a:cs typeface="Arial" panose="020B0604020202020204" pitchFamily="34" charset="0"/>
              </a:rPr>
              <a:t>de la Secretaría Privada de la Presidencia en cuanto al uso de los recursos públicos y el cumplimiento de los planes nacionales son los servicios que están dirigidos al Presidente de la República.</a:t>
            </a:r>
            <a:endParaRPr lang="es-GT" sz="1500" b="0" dirty="0">
              <a:solidFill>
                <a:srgbClr val="4472C4">
                  <a:lumMod val="50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1948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4"/>
        <p:cNvGrpSpPr/>
        <p:nvPr/>
      </p:nvGrpSpPr>
      <p:grpSpPr>
        <a:xfrm>
          <a:off x="0" y="0"/>
          <a:ext cx="0" cy="0"/>
          <a:chOff x="0" y="0"/>
          <a:chExt cx="0" cy="0"/>
        </a:xfrm>
      </p:grpSpPr>
      <p:sp>
        <p:nvSpPr>
          <p:cNvPr id="615" name="Google Shape;615;p8"/>
          <p:cNvSpPr txBox="1"/>
          <p:nvPr/>
        </p:nvSpPr>
        <p:spPr>
          <a:xfrm>
            <a:off x="6735510" y="5810914"/>
            <a:ext cx="4736054"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GT" sz="1400" b="1" dirty="0">
                <a:solidFill>
                  <a:schemeClr val="lt1"/>
                </a:solidFill>
                <a:latin typeface="Montserrat ExtraBold"/>
                <a:ea typeface="Montserrat ExtraBold"/>
                <a:cs typeface="Montserrat ExtraBold"/>
                <a:sym typeface="Montserrat ExtraBold"/>
              </a:rPr>
              <a:t>Comisión Presidencial Contra la Corrupción</a:t>
            </a:r>
            <a:endParaRPr dirty="0"/>
          </a:p>
        </p:txBody>
      </p:sp>
      <p:sp>
        <p:nvSpPr>
          <p:cNvPr id="616" name="Google Shape;616;p8"/>
          <p:cNvSpPr txBox="1"/>
          <p:nvPr/>
        </p:nvSpPr>
        <p:spPr>
          <a:xfrm>
            <a:off x="6208776" y="357644"/>
            <a:ext cx="1724261"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1000" b="1" dirty="0">
                <a:solidFill>
                  <a:srgbClr val="1E3660"/>
                </a:solidFill>
                <a:latin typeface="Montserrat"/>
                <a:sym typeface="Montserrat"/>
              </a:rPr>
              <a:t>SECRETARÍA PRIVADA DE LA PRESIDENCIA </a:t>
            </a:r>
            <a:endParaRPr lang="es-ES" sz="1600" dirty="0">
              <a:solidFill>
                <a:srgbClr val="1E3660"/>
              </a:solidFill>
            </a:endParaRPr>
          </a:p>
        </p:txBody>
      </p:sp>
      <p:pic>
        <p:nvPicPr>
          <p:cNvPr id="617" name="Google Shape;617;p8"/>
          <p:cNvPicPr preferRelativeResize="0"/>
          <p:nvPr/>
        </p:nvPicPr>
        <p:blipFill rotWithShape="1">
          <a:blip r:embed="rId4">
            <a:alphaModFix/>
          </a:blip>
          <a:srcRect/>
          <a:stretch/>
        </p:blipFill>
        <p:spPr>
          <a:xfrm>
            <a:off x="3439984" y="5768038"/>
            <a:ext cx="3392503" cy="393530"/>
          </a:xfrm>
          <a:prstGeom prst="rect">
            <a:avLst/>
          </a:prstGeom>
          <a:noFill/>
          <a:ln>
            <a:noFill/>
          </a:ln>
        </p:spPr>
      </p:pic>
    </p:spTree>
  </p:cSld>
  <p:clrMapOvr>
    <a:masterClrMapping/>
  </p:clrMapOvr>
</p:sld>
</file>

<file path=ppt/theme/theme1.xml><?xml version="1.0" encoding="utf-8"?>
<a:theme xmlns:a="http://schemas.openxmlformats.org/drawingml/2006/main" name="Tema de Office">
  <a:themeElements>
    <a:clrScheme name="Personalizado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458</TotalTime>
  <Words>1647</Words>
  <Application>Microsoft Office PowerPoint</Application>
  <PresentationFormat>Panorámica</PresentationFormat>
  <Paragraphs>191</Paragraphs>
  <Slides>24</Slides>
  <Notes>24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24</vt:i4>
      </vt:variant>
    </vt:vector>
  </HeadingPairs>
  <TitlesOfParts>
    <vt:vector size="31" baseType="lpstr">
      <vt:lpstr>Wingdings</vt:lpstr>
      <vt:lpstr>Times New Roman</vt:lpstr>
      <vt:lpstr>Arial</vt:lpstr>
      <vt:lpstr>Montserrat</vt:lpstr>
      <vt:lpstr>Montserrat ExtraBold</vt:lpstr>
      <vt:lpstr>Calibri</vt:lpstr>
      <vt:lpstr>Tema de Office</vt:lpstr>
      <vt:lpstr>Presentación de PowerPoint</vt:lpstr>
      <vt:lpstr>Presentación de PowerPoint</vt:lpstr>
      <vt:lpstr>Presentación de PowerPoint</vt:lpstr>
      <vt:lpstr>Presentación de PowerPoint</vt:lpstr>
      <vt:lpstr>CIFRAS GENERALES DEL PRESUPUESTO AL PRIMER CUATRIMESTRE 2022</vt:lpstr>
      <vt:lpstr>CIFRAS GENERALES DEL PRESUPUESTO AL PRIMER CUATRIMESTRE 2022</vt:lpstr>
      <vt:lpstr>Presentación de PowerPoint</vt:lpstr>
      <vt:lpstr>EJECUCIÓN PRESUPUESTARIA POR GRUPO DE GASTO AL PRIMER CUATRIMESTRE 2022</vt:lpstr>
      <vt:lpstr>Presentación de PowerPoint</vt:lpstr>
      <vt:lpstr>Presentación de PowerPoint</vt:lpstr>
      <vt:lpstr>Presentación de PowerPoint</vt:lpstr>
      <vt:lpstr>Presentación de PowerPoint</vt:lpstr>
      <vt:lpstr>Presentación de PowerPoint</vt:lpstr>
      <vt:lpstr>EJECUCIÓN PRESUPUESTARIA POR FINALIDAD AL PRIMER CUATRIMESTRE 2022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Esdras Palacios</cp:lastModifiedBy>
  <cp:revision>27</cp:revision>
  <cp:lastPrinted>2022-05-12T16:07:53Z</cp:lastPrinted>
  <dcterms:created xsi:type="dcterms:W3CDTF">2021-05-04T19:30:50Z</dcterms:created>
  <dcterms:modified xsi:type="dcterms:W3CDTF">2022-05-12T16:11:57Z</dcterms:modified>
</cp:coreProperties>
</file>