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4"/>
  </p:sldMasterIdLst>
  <p:notesMasterIdLst>
    <p:notesMasterId r:id="rId29"/>
  </p:notesMasterIdLst>
  <p:sldIdLst>
    <p:sldId id="256" r:id="rId5"/>
    <p:sldId id="258" r:id="rId6"/>
    <p:sldId id="301" r:id="rId7"/>
    <p:sldId id="257" r:id="rId8"/>
    <p:sldId id="302" r:id="rId9"/>
    <p:sldId id="303" r:id="rId10"/>
    <p:sldId id="304" r:id="rId11"/>
    <p:sldId id="305" r:id="rId12"/>
    <p:sldId id="306" r:id="rId13"/>
    <p:sldId id="307" r:id="rId14"/>
    <p:sldId id="308" r:id="rId15"/>
    <p:sldId id="309" r:id="rId16"/>
    <p:sldId id="310" r:id="rId17"/>
    <p:sldId id="311" r:id="rId18"/>
    <p:sldId id="323" r:id="rId19"/>
    <p:sldId id="313" r:id="rId20"/>
    <p:sldId id="324" r:id="rId21"/>
    <p:sldId id="318" r:id="rId22"/>
    <p:sldId id="325" r:id="rId23"/>
    <p:sldId id="319" r:id="rId24"/>
    <p:sldId id="320" r:id="rId25"/>
    <p:sldId id="321" r:id="rId26"/>
    <p:sldId id="322" r:id="rId27"/>
    <p:sldId id="263" r:id="rId28"/>
  </p:sldIdLst>
  <p:sldSz cx="12192000" cy="6858000"/>
  <p:notesSz cx="6858000" cy="9240838"/>
  <p:embeddedFontLs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Montserrat" panose="00000500000000000000" pitchFamily="2" charset="0"/>
      <p:regular r:id="rId36"/>
      <p:bold r:id="rId37"/>
      <p:italic r:id="rId38"/>
      <p:boldItalic r:id="rId39"/>
    </p:embeddedFont>
    <p:embeddedFont>
      <p:font typeface="Montserrat SemiBold" panose="00000700000000000000" pitchFamily="2" charset="0"/>
      <p:regular r:id="rId40"/>
      <p:bold r:id="rId41"/>
      <p:italic r:id="rId42"/>
      <p:boldItalic r:id="rId43"/>
    </p:embeddedFont>
    <p:embeddedFont>
      <p:font typeface="Vollkorn Black" panose="020B0604020202020204" charset="0"/>
      <p:bold r:id="rId44"/>
      <p:boldItalic r:id="rId45"/>
    </p:embeddedFont>
    <p:embeddedFont>
      <p:font typeface="Vollkorn ExtraBold" panose="020B0604020202020204" charset="0"/>
      <p:bold r:id="rId46"/>
      <p:boldItalic r:id="rId47"/>
    </p:embeddedFont>
    <p:embeddedFont>
      <p:font typeface="Vollkorn Medium" panose="020B060402020202020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iu4lNT1c+nss14akBozS1/FarP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660"/>
    <a:srgbClr val="A09185"/>
    <a:srgbClr val="02486B"/>
    <a:srgbClr val="034F72"/>
    <a:srgbClr val="014063"/>
    <a:srgbClr val="223C6C"/>
    <a:srgbClr val="254275"/>
    <a:srgbClr val="1B3055"/>
    <a:srgbClr val="152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61" d="100"/>
          <a:sy n="61" d="100"/>
        </p:scale>
        <p:origin x="72"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8"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font" Target="fonts/font15.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customschemas.google.com/relationships/presentationmetadata" Target="metadata"/><Relationship Id="rId8" Type="http://schemas.openxmlformats.org/officeDocument/2006/relationships/slide" Target="slides/slide4.xml"/><Relationship Id="rId51" Type="http://schemas.openxmlformats.org/officeDocument/2006/relationships/font" Target="fonts/font22.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50838" y="693738"/>
            <a:ext cx="6156325"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89398"/>
            <a:ext cx="5486400" cy="415837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 name="Google Shape;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31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31517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35119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63340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52693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84245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80872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94497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36111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07966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30232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40467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67596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65116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GT"/>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192176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86534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01308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77933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e0bd25976b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e0bd25976b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e0bd25976b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s-GT"/>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AA0B55-AEC0-9BE2-4B0A-8CD14847179D}"/>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GT"/>
          </a:p>
        </p:txBody>
      </p:sp>
      <p:sp>
        <p:nvSpPr>
          <p:cNvPr id="3" name="Subtítulo 2">
            <a:extLst>
              <a:ext uri="{FF2B5EF4-FFF2-40B4-BE49-F238E27FC236}">
                <a16:creationId xmlns:a16="http://schemas.microsoft.com/office/drawing/2014/main" id="{CD3C4C87-882E-F7C1-77BC-E174C7D8B9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GT"/>
          </a:p>
        </p:txBody>
      </p:sp>
      <p:sp>
        <p:nvSpPr>
          <p:cNvPr id="4" name="Marcador de fecha 3">
            <a:extLst>
              <a:ext uri="{FF2B5EF4-FFF2-40B4-BE49-F238E27FC236}">
                <a16:creationId xmlns:a16="http://schemas.microsoft.com/office/drawing/2014/main" id="{AF3BED06-66DC-1C97-22D5-9C44B8FCF910}"/>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5" name="Marcador de pie de página 4">
            <a:extLst>
              <a:ext uri="{FF2B5EF4-FFF2-40B4-BE49-F238E27FC236}">
                <a16:creationId xmlns:a16="http://schemas.microsoft.com/office/drawing/2014/main" id="{BF1485CE-C39C-9AEA-8672-D2A73FE5F5C1}"/>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B7378D45-2C0B-782E-C9F9-F2C9F9E61A60}"/>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351389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F5B887-7A07-1D14-9A1D-FF171C4112A5}"/>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D77F09F1-D789-368B-B69D-B5172743B00D}"/>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6119DD49-DF70-8D7F-6CB4-33620CA122CB}"/>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5" name="Marcador de pie de página 4">
            <a:extLst>
              <a:ext uri="{FF2B5EF4-FFF2-40B4-BE49-F238E27FC236}">
                <a16:creationId xmlns:a16="http://schemas.microsoft.com/office/drawing/2014/main" id="{55AE07B0-BB2E-491B-BC66-E3C995E5F7CB}"/>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888E28E-C2AE-E393-BE5A-0A3B57C83770}"/>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8317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49DA51-1C91-9034-04B9-3CA3140B68A1}"/>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51AA208-6D2E-1BCA-8A47-77D25688C3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3EF4FB0D-0E15-E83B-2CA0-BF7155EACB3C}"/>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5" name="Marcador de pie de página 4">
            <a:extLst>
              <a:ext uri="{FF2B5EF4-FFF2-40B4-BE49-F238E27FC236}">
                <a16:creationId xmlns:a16="http://schemas.microsoft.com/office/drawing/2014/main" id="{39EC1C08-17B9-50E5-A670-3519B0EA01E9}"/>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10A5F2FB-832A-C3BA-2E6F-A298DDD287F6}"/>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374382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C9EBB8-B8F5-C634-A297-48EFBED38081}"/>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0B16D02D-9FA8-2255-181E-B3E68EAD7217}"/>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contenido 3">
            <a:extLst>
              <a:ext uri="{FF2B5EF4-FFF2-40B4-BE49-F238E27FC236}">
                <a16:creationId xmlns:a16="http://schemas.microsoft.com/office/drawing/2014/main" id="{5F7F715E-FA7E-049E-AB51-7376D1C1AC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fecha 4">
            <a:extLst>
              <a:ext uri="{FF2B5EF4-FFF2-40B4-BE49-F238E27FC236}">
                <a16:creationId xmlns:a16="http://schemas.microsoft.com/office/drawing/2014/main" id="{A964A5B6-6306-94B8-3F2F-01CE1802B9F4}"/>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6" name="Marcador de pie de página 5">
            <a:extLst>
              <a:ext uri="{FF2B5EF4-FFF2-40B4-BE49-F238E27FC236}">
                <a16:creationId xmlns:a16="http://schemas.microsoft.com/office/drawing/2014/main" id="{FF6448B4-1E29-05DB-730A-595DCD6A2D26}"/>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591E0ADE-A914-C7C9-6262-43797E7F0E1C}"/>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2780613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15BD00-3F39-9E49-0EDB-8879A0B35704}"/>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162EEFD-32E5-D16B-E10A-B4B0A7F81D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EE4553F8-3DC9-958B-F087-04502C67D253}"/>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5" name="Marcador de texto 4">
            <a:extLst>
              <a:ext uri="{FF2B5EF4-FFF2-40B4-BE49-F238E27FC236}">
                <a16:creationId xmlns:a16="http://schemas.microsoft.com/office/drawing/2014/main" id="{FF53CFE4-2862-7EC1-C843-AD345CA82D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7025975-F2B5-DF45-D34D-0658A9A41FF2}"/>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7" name="Marcador de fecha 6">
            <a:extLst>
              <a:ext uri="{FF2B5EF4-FFF2-40B4-BE49-F238E27FC236}">
                <a16:creationId xmlns:a16="http://schemas.microsoft.com/office/drawing/2014/main" id="{964140D1-71F0-8A1B-1B40-04827D730725}"/>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8" name="Marcador de pie de página 7">
            <a:extLst>
              <a:ext uri="{FF2B5EF4-FFF2-40B4-BE49-F238E27FC236}">
                <a16:creationId xmlns:a16="http://schemas.microsoft.com/office/drawing/2014/main" id="{63DF0889-C922-5314-D2A9-35D93A7A7B3C}"/>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B4707845-09CE-E8A0-A277-F3CB4F316A12}"/>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56627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7EC10F-DB4E-5333-83E2-B214396F4E76}"/>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fecha 2">
            <a:extLst>
              <a:ext uri="{FF2B5EF4-FFF2-40B4-BE49-F238E27FC236}">
                <a16:creationId xmlns:a16="http://schemas.microsoft.com/office/drawing/2014/main" id="{5AD2A034-66DA-0807-B328-52D0C8E1C154}"/>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4" name="Marcador de pie de página 3">
            <a:extLst>
              <a:ext uri="{FF2B5EF4-FFF2-40B4-BE49-F238E27FC236}">
                <a16:creationId xmlns:a16="http://schemas.microsoft.com/office/drawing/2014/main" id="{D30BD2D7-7F42-6300-EEAC-8975CE9C6AFE}"/>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8664DA9C-B285-DD4C-BF1F-63335CCC61C9}"/>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54977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324CDBC-C3C0-8062-28BE-7AD0B20E67F3}"/>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3" name="Marcador de pie de página 2">
            <a:extLst>
              <a:ext uri="{FF2B5EF4-FFF2-40B4-BE49-F238E27FC236}">
                <a16:creationId xmlns:a16="http://schemas.microsoft.com/office/drawing/2014/main" id="{F5C594BB-B7CD-5B72-DE1A-13957B301B86}"/>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09D001A9-CD81-7E28-C377-2B4D43A572D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950213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C53F63-FDE9-70A0-5161-0B3056018DBD}"/>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contenido 2">
            <a:extLst>
              <a:ext uri="{FF2B5EF4-FFF2-40B4-BE49-F238E27FC236}">
                <a16:creationId xmlns:a16="http://schemas.microsoft.com/office/drawing/2014/main" id="{85FD2D5B-8397-D72E-38BE-A873286843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texto 3">
            <a:extLst>
              <a:ext uri="{FF2B5EF4-FFF2-40B4-BE49-F238E27FC236}">
                <a16:creationId xmlns:a16="http://schemas.microsoft.com/office/drawing/2014/main" id="{EA64E0FE-8E07-CB03-6667-16C06CB33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BE13CB0-CC4F-8CD3-28F3-2F1C4CFE3937}"/>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6" name="Marcador de pie de página 5">
            <a:extLst>
              <a:ext uri="{FF2B5EF4-FFF2-40B4-BE49-F238E27FC236}">
                <a16:creationId xmlns:a16="http://schemas.microsoft.com/office/drawing/2014/main" id="{8769DBC3-B1B5-82E1-F86A-52E8CBC411AC}"/>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9FC0A5E1-C545-E1C7-242E-1E117743997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995267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E271D6-6ED9-A468-1BC0-E3B938F9A1D1}"/>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GT"/>
          </a:p>
        </p:txBody>
      </p:sp>
      <p:sp>
        <p:nvSpPr>
          <p:cNvPr id="3" name="Marcador de posición de imagen 2">
            <a:extLst>
              <a:ext uri="{FF2B5EF4-FFF2-40B4-BE49-F238E27FC236}">
                <a16:creationId xmlns:a16="http://schemas.microsoft.com/office/drawing/2014/main" id="{F077FE2D-2E70-438C-0DF0-EB974AC896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83A1E1FB-73A0-1F43-3713-3A36EFACB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73B4E77B-CD14-8926-1CF3-CE450383F9DA}"/>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6" name="Marcador de pie de página 5">
            <a:extLst>
              <a:ext uri="{FF2B5EF4-FFF2-40B4-BE49-F238E27FC236}">
                <a16:creationId xmlns:a16="http://schemas.microsoft.com/office/drawing/2014/main" id="{00BCFC13-0540-BE0D-E6DC-84D0E63F85A6}"/>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74BE98B5-6BFE-9B8A-8926-A0E036CA629D}"/>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2611988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02DC9-333D-709D-344D-1876CBBB910A}"/>
              </a:ext>
            </a:extLst>
          </p:cNvPr>
          <p:cNvSpPr>
            <a:spLocks noGrp="1"/>
          </p:cNvSpPr>
          <p:nvPr>
            <p:ph type="title"/>
          </p:nvPr>
        </p:nvSpPr>
        <p:spPr/>
        <p:txBody>
          <a:bodyPr/>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B6567B98-2389-FD95-51B5-24D84DA54EF0}"/>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15B62571-D4CB-AA8A-FA6A-E121C04BB557}"/>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5" name="Marcador de pie de página 4">
            <a:extLst>
              <a:ext uri="{FF2B5EF4-FFF2-40B4-BE49-F238E27FC236}">
                <a16:creationId xmlns:a16="http://schemas.microsoft.com/office/drawing/2014/main" id="{57E8E875-C7C1-EB23-4408-85932299FEB6}"/>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B3C3AFF6-3FFD-FD97-1382-661463935B6E}"/>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1533038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13C118F-5865-F9C1-8088-458447B8DCAF}"/>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GT"/>
          </a:p>
        </p:txBody>
      </p:sp>
      <p:sp>
        <p:nvSpPr>
          <p:cNvPr id="3" name="Marcador de texto vertical 2">
            <a:extLst>
              <a:ext uri="{FF2B5EF4-FFF2-40B4-BE49-F238E27FC236}">
                <a16:creationId xmlns:a16="http://schemas.microsoft.com/office/drawing/2014/main" id="{419AFB02-EF9F-29EA-2103-2A41002D4B06}"/>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517453AD-B43C-EF3C-7BF7-08AA36E23941}"/>
              </a:ext>
            </a:extLst>
          </p:cNvPr>
          <p:cNvSpPr>
            <a:spLocks noGrp="1"/>
          </p:cNvSpPr>
          <p:nvPr>
            <p:ph type="dt" sz="half" idx="10"/>
          </p:nvPr>
        </p:nvSpPr>
        <p:spPr/>
        <p:txBody>
          <a:bodyPr/>
          <a:lstStyle/>
          <a:p>
            <a:fld id="{10B08C3D-020A-7F47-81CB-131F2992A84C}" type="datetimeFigureOut">
              <a:rPr lang="es-GT" smtClean="0"/>
              <a:t>4/05/2023</a:t>
            </a:fld>
            <a:endParaRPr lang="es-GT"/>
          </a:p>
        </p:txBody>
      </p:sp>
      <p:sp>
        <p:nvSpPr>
          <p:cNvPr id="5" name="Marcador de pie de página 4">
            <a:extLst>
              <a:ext uri="{FF2B5EF4-FFF2-40B4-BE49-F238E27FC236}">
                <a16:creationId xmlns:a16="http://schemas.microsoft.com/office/drawing/2014/main" id="{01519F61-2DD2-C988-551C-E6538615CBB0}"/>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CB9109F8-23CD-5F96-383E-686A071E7CFA}"/>
              </a:ext>
            </a:extLst>
          </p:cNvPr>
          <p:cNvSpPr>
            <a:spLocks noGrp="1"/>
          </p:cNvSpPr>
          <p:nvPr>
            <p:ph type="sldNum" sz="quarter" idx="12"/>
          </p:nvPr>
        </p:nvSpPr>
        <p:spPr/>
        <p:txBody>
          <a:bodyPr/>
          <a:lstStyle/>
          <a:p>
            <a:fld id="{AC1786D2-DB81-A449-B4DB-38FB3FA40359}" type="slidenum">
              <a:rPr lang="es-GT" smtClean="0"/>
              <a:t>‹Nº›</a:t>
            </a:fld>
            <a:endParaRPr lang="es-GT"/>
          </a:p>
        </p:txBody>
      </p:sp>
    </p:spTree>
    <p:extLst>
      <p:ext uri="{BB962C8B-B14F-4D97-AF65-F5344CB8AC3E}">
        <p14:creationId xmlns:p14="http://schemas.microsoft.com/office/powerpoint/2010/main" val="4029686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apositiva de título" type="title">
  <p:cSld name="1_Diapositiva de título">
    <p:spTree>
      <p:nvGrpSpPr>
        <p:cNvPr id="1" name="Shape 10"/>
        <p:cNvGrpSpPr/>
        <p:nvPr/>
      </p:nvGrpSpPr>
      <p:grpSpPr>
        <a:xfrm>
          <a:off x="0" y="0"/>
          <a:ext cx="0" cy="0"/>
          <a:chOff x="0" y="0"/>
          <a:chExt cx="0" cy="0"/>
        </a:xfrm>
      </p:grpSpPr>
      <p:pic>
        <p:nvPicPr>
          <p:cNvPr id="11" name="Google Shape;11;p10"/>
          <p:cNvPicPr preferRelativeResize="0"/>
          <p:nvPr/>
        </p:nvPicPr>
        <p:blipFill>
          <a:blip r:embed="rId2">
            <a:alphaModFix/>
          </a:blip>
          <a:stretch>
            <a:fillRect/>
          </a:stretch>
        </p:blipFill>
        <p:spPr>
          <a:xfrm>
            <a:off x="0" y="-2"/>
            <a:ext cx="12192000" cy="6858006"/>
          </a:xfrm>
          <a:prstGeom prst="rect">
            <a:avLst/>
          </a:prstGeom>
          <a:noFill/>
          <a:ln>
            <a:noFill/>
          </a:ln>
        </p:spPr>
      </p:pic>
    </p:spTree>
    <p:extLst>
      <p:ext uri="{BB962C8B-B14F-4D97-AF65-F5344CB8AC3E}">
        <p14:creationId xmlns:p14="http://schemas.microsoft.com/office/powerpoint/2010/main" val="3445123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y objetos" type="obj">
  <p:cSld name="1_Título y objetos">
    <p:spTree>
      <p:nvGrpSpPr>
        <p:cNvPr id="1" name="Shape 12"/>
        <p:cNvGrpSpPr/>
        <p:nvPr/>
      </p:nvGrpSpPr>
      <p:grpSpPr>
        <a:xfrm>
          <a:off x="0" y="0"/>
          <a:ext cx="0" cy="0"/>
          <a:chOff x="0" y="0"/>
          <a:chExt cx="0" cy="0"/>
        </a:xfrm>
      </p:grpSpPr>
      <p:pic>
        <p:nvPicPr>
          <p:cNvPr id="13" name="Google Shape;13;p11"/>
          <p:cNvPicPr preferRelativeResize="0"/>
          <p:nvPr/>
        </p:nvPicPr>
        <p:blipFill rotWithShape="1">
          <a:blip r:embed="rId2">
            <a:alphaModFix/>
          </a:blip>
          <a:srcRect/>
          <a:stretch/>
        </p:blipFill>
        <p:spPr>
          <a:xfrm>
            <a:off x="0" y="-7"/>
            <a:ext cx="12192000" cy="6858014"/>
          </a:xfrm>
          <a:prstGeom prst="rect">
            <a:avLst/>
          </a:prstGeom>
          <a:noFill/>
          <a:ln>
            <a:noFill/>
          </a:ln>
        </p:spPr>
      </p:pic>
      <p:sp>
        <p:nvSpPr>
          <p:cNvPr id="14" name="Google Shape;14;p11"/>
          <p:cNvSpPr txBox="1"/>
          <p:nvPr/>
        </p:nvSpPr>
        <p:spPr>
          <a:xfrm>
            <a:off x="853075" y="6244250"/>
            <a:ext cx="2271300" cy="275700"/>
          </a:xfrm>
          <a:prstGeom prst="rect">
            <a:avLst/>
          </a:prstGeom>
          <a:noFill/>
          <a:ln>
            <a:noFill/>
          </a:ln>
        </p:spPr>
        <p:txBody>
          <a:bodyPr spcFirstLastPara="1" wrap="square" lIns="90000" tIns="90000" rIns="126000" bIns="91425" anchor="ctr" anchorCtr="0">
            <a:noAutofit/>
          </a:bodyPr>
          <a:lstStyle/>
          <a:p>
            <a:pPr marL="0" lvl="0" indent="0" algn="l" rtl="0">
              <a:spcBef>
                <a:spcPts val="0"/>
              </a:spcBef>
              <a:spcAft>
                <a:spcPts val="0"/>
              </a:spcAft>
              <a:buNone/>
            </a:pPr>
            <a:r>
              <a:rPr lang="es-GT" sz="600">
                <a:solidFill>
                  <a:schemeClr val="lt1"/>
                </a:solidFill>
                <a:latin typeface="Vollkorn Black"/>
                <a:ea typeface="Vollkorn Black"/>
                <a:cs typeface="Vollkorn Black"/>
                <a:sym typeface="Vollkorn Black"/>
              </a:rPr>
              <a:t>R  E  N  D  I  C  I  Ó  N        D  E      C  U  E  N  T  A  S</a:t>
            </a:r>
            <a:endParaRPr sz="600">
              <a:solidFill>
                <a:schemeClr val="lt1"/>
              </a:solidFill>
              <a:latin typeface="Vollkorn Black"/>
              <a:ea typeface="Vollkorn Black"/>
              <a:cs typeface="Vollkorn Black"/>
              <a:sym typeface="Vollkorn Black"/>
            </a:endParaRPr>
          </a:p>
        </p:txBody>
      </p:sp>
      <p:sp>
        <p:nvSpPr>
          <p:cNvPr id="15" name="Google Shape;15;p11"/>
          <p:cNvSpPr txBox="1"/>
          <p:nvPr/>
        </p:nvSpPr>
        <p:spPr>
          <a:xfrm>
            <a:off x="9587800" y="6270425"/>
            <a:ext cx="2271300" cy="275700"/>
          </a:xfrm>
          <a:prstGeom prst="rect">
            <a:avLst/>
          </a:prstGeom>
          <a:noFill/>
          <a:ln>
            <a:noFill/>
          </a:ln>
        </p:spPr>
        <p:txBody>
          <a:bodyPr spcFirstLastPara="1" wrap="square" lIns="90000" tIns="90000" rIns="126000" bIns="91425" anchor="ctr" anchorCtr="0">
            <a:noAutofit/>
          </a:bodyPr>
          <a:lstStyle/>
          <a:p>
            <a:pPr marL="0" lvl="0" indent="0" algn="l" rtl="0">
              <a:spcBef>
                <a:spcPts val="0"/>
              </a:spcBef>
              <a:spcAft>
                <a:spcPts val="0"/>
              </a:spcAft>
              <a:buNone/>
            </a:pPr>
            <a:r>
              <a:rPr lang="es-GT" sz="600">
                <a:solidFill>
                  <a:schemeClr val="lt1"/>
                </a:solidFill>
                <a:latin typeface="Vollkorn Black"/>
                <a:ea typeface="Vollkorn Black"/>
                <a:cs typeface="Vollkorn Black"/>
                <a:sym typeface="Vollkorn Black"/>
              </a:rPr>
              <a:t>P  R  I  M  E  R      C  U  A  T  R  I  M  E  S  T  R  E</a:t>
            </a:r>
            <a:endParaRPr sz="600">
              <a:solidFill>
                <a:schemeClr val="lt1"/>
              </a:solidFill>
              <a:latin typeface="Vollkorn Black"/>
              <a:ea typeface="Vollkorn Black"/>
              <a:cs typeface="Vollkorn Black"/>
              <a:sym typeface="Vollkorn Black"/>
            </a:endParaRPr>
          </a:p>
        </p:txBody>
      </p:sp>
    </p:spTree>
    <p:extLst>
      <p:ext uri="{BB962C8B-B14F-4D97-AF65-F5344CB8AC3E}">
        <p14:creationId xmlns:p14="http://schemas.microsoft.com/office/powerpoint/2010/main" val="4102024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1_Título vertical y texto">
    <p:spTree>
      <p:nvGrpSpPr>
        <p:cNvPr id="1" name="Shape 32"/>
        <p:cNvGrpSpPr/>
        <p:nvPr/>
      </p:nvGrpSpPr>
      <p:grpSpPr>
        <a:xfrm>
          <a:off x="0" y="0"/>
          <a:ext cx="0" cy="0"/>
          <a:chOff x="0" y="0"/>
          <a:chExt cx="0" cy="0"/>
        </a:xfrm>
      </p:grpSpPr>
      <p:pic>
        <p:nvPicPr>
          <p:cNvPr id="33" name="Google Shape;33;p20"/>
          <p:cNvPicPr preferRelativeResize="0"/>
          <p:nvPr/>
        </p:nvPicPr>
        <p:blipFill rotWithShape="1">
          <a:blip r:embed="rId2">
            <a:alphaModFix/>
          </a:blip>
          <a:srcRect/>
          <a:stretch/>
        </p:blipFill>
        <p:spPr>
          <a:xfrm>
            <a:off x="4" y="0"/>
            <a:ext cx="12191990" cy="6858000"/>
          </a:xfrm>
          <a:prstGeom prst="rect">
            <a:avLst/>
          </a:prstGeom>
          <a:noFill/>
          <a:ln>
            <a:noFill/>
          </a:ln>
        </p:spPr>
      </p:pic>
    </p:spTree>
    <p:extLst>
      <p:ext uri="{BB962C8B-B14F-4D97-AF65-F5344CB8AC3E}">
        <p14:creationId xmlns:p14="http://schemas.microsoft.com/office/powerpoint/2010/main" val="1448832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4593E17-AA09-270B-D7DA-E615C42008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GT"/>
          </a:p>
        </p:txBody>
      </p:sp>
      <p:sp>
        <p:nvSpPr>
          <p:cNvPr id="3" name="Marcador de texto 2">
            <a:extLst>
              <a:ext uri="{FF2B5EF4-FFF2-40B4-BE49-F238E27FC236}">
                <a16:creationId xmlns:a16="http://schemas.microsoft.com/office/drawing/2014/main" id="{F8620A1C-184E-40AC-DFF2-193B8252A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GT"/>
          </a:p>
        </p:txBody>
      </p:sp>
      <p:sp>
        <p:nvSpPr>
          <p:cNvPr id="4" name="Marcador de fecha 3">
            <a:extLst>
              <a:ext uri="{FF2B5EF4-FFF2-40B4-BE49-F238E27FC236}">
                <a16:creationId xmlns:a16="http://schemas.microsoft.com/office/drawing/2014/main" id="{D781E96D-6D04-2B55-312E-88A6CBCECA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08C3D-020A-7F47-81CB-131F2992A84C}" type="datetimeFigureOut">
              <a:rPr lang="es-GT" smtClean="0"/>
              <a:t>4/05/2023</a:t>
            </a:fld>
            <a:endParaRPr lang="es-GT"/>
          </a:p>
        </p:txBody>
      </p:sp>
      <p:sp>
        <p:nvSpPr>
          <p:cNvPr id="5" name="Marcador de pie de página 4">
            <a:extLst>
              <a:ext uri="{FF2B5EF4-FFF2-40B4-BE49-F238E27FC236}">
                <a16:creationId xmlns:a16="http://schemas.microsoft.com/office/drawing/2014/main" id="{BBF5B215-EE8D-187C-3A75-4C84E64FA1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055D70B8-39A2-74DD-9DEF-62E76BC826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1786D2-DB81-A449-B4DB-38FB3FA40359}" type="slidenum">
              <a:rPr lang="es-GT" smtClean="0"/>
              <a:t>‹Nº›</a:t>
            </a:fld>
            <a:endParaRPr lang="es-GT"/>
          </a:p>
        </p:txBody>
      </p:sp>
    </p:spTree>
    <p:extLst>
      <p:ext uri="{BB962C8B-B14F-4D97-AF65-F5344CB8AC3E}">
        <p14:creationId xmlns:p14="http://schemas.microsoft.com/office/powerpoint/2010/main" val="33249276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pic>
        <p:nvPicPr>
          <p:cNvPr id="38" name="Google Shape;38;p1"/>
          <p:cNvPicPr preferRelativeResize="0"/>
          <p:nvPr/>
        </p:nvPicPr>
        <p:blipFill rotWithShape="1">
          <a:blip r:embed="rId3">
            <a:alphaModFix/>
          </a:blip>
          <a:srcRect/>
          <a:stretch/>
        </p:blipFill>
        <p:spPr>
          <a:xfrm>
            <a:off x="4411155" y="6282160"/>
            <a:ext cx="3369690" cy="572848"/>
          </a:xfrm>
          <a:prstGeom prst="rect">
            <a:avLst/>
          </a:prstGeom>
          <a:noFill/>
          <a:ln>
            <a:noFill/>
          </a:ln>
        </p:spPr>
      </p:pic>
      <p:pic>
        <p:nvPicPr>
          <p:cNvPr id="39" name="Google Shape;39;p1"/>
          <p:cNvPicPr preferRelativeResize="0"/>
          <p:nvPr/>
        </p:nvPicPr>
        <p:blipFill rotWithShape="1">
          <a:blip r:embed="rId4">
            <a:alphaModFix/>
          </a:blip>
          <a:srcRect/>
          <a:stretch/>
        </p:blipFill>
        <p:spPr>
          <a:xfrm>
            <a:off x="4556289" y="6333255"/>
            <a:ext cx="1206240" cy="479279"/>
          </a:xfrm>
          <a:prstGeom prst="rect">
            <a:avLst/>
          </a:prstGeom>
          <a:noFill/>
          <a:ln>
            <a:noFill/>
          </a:ln>
        </p:spPr>
      </p:pic>
      <p:sp>
        <p:nvSpPr>
          <p:cNvPr id="40" name="Google Shape;40;p1"/>
          <p:cNvSpPr txBox="1"/>
          <p:nvPr/>
        </p:nvSpPr>
        <p:spPr>
          <a:xfrm>
            <a:off x="5672218" y="6327473"/>
            <a:ext cx="2091138"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200" b="1" i="0" u="none" strike="noStrike" cap="none" dirty="0">
                <a:solidFill>
                  <a:srgbClr val="10304B"/>
                </a:solidFill>
                <a:latin typeface="Montserrat SemiBold"/>
                <a:ea typeface="Montserrat SemiBold"/>
                <a:cs typeface="Montserrat SemiBold"/>
                <a:sym typeface="Montserrat SemiBold"/>
              </a:rPr>
              <a:t>SECRETARÍA PRIVADA </a:t>
            </a:r>
          </a:p>
          <a:p>
            <a:pPr marL="0" marR="0" lvl="0" indent="0" algn="ctr" rtl="0">
              <a:spcBef>
                <a:spcPts val="0"/>
              </a:spcBef>
              <a:spcAft>
                <a:spcPts val="0"/>
              </a:spcAft>
              <a:buNone/>
            </a:pPr>
            <a:r>
              <a:rPr lang="es-ES" sz="1200" b="1" i="0" u="none" strike="noStrike" cap="none" dirty="0">
                <a:solidFill>
                  <a:srgbClr val="10304B"/>
                </a:solidFill>
                <a:latin typeface="Montserrat SemiBold"/>
                <a:ea typeface="Montserrat SemiBold"/>
                <a:cs typeface="Montserrat SemiBold"/>
                <a:sym typeface="Montserrat SemiBold"/>
              </a:rPr>
              <a:t>DE LA PRESIDENCIA</a:t>
            </a:r>
            <a:endParaRPr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235476" y="982602"/>
            <a:ext cx="9721047" cy="523220"/>
          </a:xfrm>
          <a:prstGeom prst="rect">
            <a:avLst/>
          </a:prstGeom>
          <a:noFill/>
        </p:spPr>
        <p:txBody>
          <a:bodyPr wrap="square" rtlCol="0">
            <a:spAutoFit/>
          </a:bodyPr>
          <a:lstStyle/>
          <a:p>
            <a:r>
              <a:rPr lang="es-GT" sz="2800" b="1" dirty="0">
                <a:latin typeface="Arial" panose="020B0604020202020204" pitchFamily="34" charset="0"/>
                <a:cs typeface="Arial" panose="020B0604020202020204" pitchFamily="34" charset="0"/>
              </a:rPr>
              <a:t>PRINCIPALES FUNCIONES</a:t>
            </a:r>
          </a:p>
        </p:txBody>
      </p:sp>
      <p:sp>
        <p:nvSpPr>
          <p:cNvPr id="14" name="CuadroTexto 13">
            <a:extLst>
              <a:ext uri="{FF2B5EF4-FFF2-40B4-BE49-F238E27FC236}">
                <a16:creationId xmlns:a16="http://schemas.microsoft.com/office/drawing/2014/main" id="{4F016888-31B0-6BD7-6BC2-F6A83F7A01D2}"/>
              </a:ext>
            </a:extLst>
          </p:cNvPr>
          <p:cNvSpPr txBox="1"/>
          <p:nvPr/>
        </p:nvSpPr>
        <p:spPr>
          <a:xfrm>
            <a:off x="715474" y="1602119"/>
            <a:ext cx="9721047" cy="5071388"/>
          </a:xfrm>
          <a:prstGeom prst="rect">
            <a:avLst/>
          </a:prstGeom>
          <a:noFill/>
        </p:spPr>
        <p:txBody>
          <a:bodyPr wrap="square" rtlCol="0">
            <a:spAutoFit/>
          </a:bodyPr>
          <a:lstStyle/>
          <a:p>
            <a:pPr marL="457200" lvl="5" algn="just"/>
            <a:r>
              <a:rPr lang="es-GT" sz="2400" dirty="0">
                <a:latin typeface="Arial" panose="020B0604020202020204" pitchFamily="34" charset="0"/>
                <a:cs typeface="Arial" panose="020B0604020202020204" pitchFamily="34" charset="0"/>
              </a:rPr>
              <a:t>De conformidad con las normas que regulan su funcionamiento, las </a:t>
            </a:r>
            <a:r>
              <a:rPr lang="es-GT" sz="2400" b="1" dirty="0">
                <a:solidFill>
                  <a:srgbClr val="2786C0"/>
                </a:solidFill>
                <a:latin typeface="Arial" panose="020B0604020202020204" pitchFamily="34" charset="0"/>
                <a:cs typeface="Arial" panose="020B0604020202020204" pitchFamily="34" charset="0"/>
              </a:rPr>
              <a:t>principales funciones </a:t>
            </a:r>
            <a:r>
              <a:rPr lang="es-GT" sz="2400" dirty="0">
                <a:latin typeface="Arial" panose="020B0604020202020204" pitchFamily="34" charset="0"/>
                <a:cs typeface="Arial" panose="020B0604020202020204" pitchFamily="34" charset="0"/>
              </a:rPr>
              <a:t>de la Secretaría Privada de la Presidencia son:</a:t>
            </a:r>
          </a:p>
          <a:p>
            <a:pPr marL="742950" lvl="5" indent="-285750">
              <a:lnSpc>
                <a:spcPct val="200000"/>
              </a:lnSpc>
              <a:buFont typeface="Arial" panose="020B0604020202020204" pitchFamily="34" charset="0"/>
              <a:buChar char="•"/>
            </a:pPr>
            <a:r>
              <a:rPr lang="es-GT" u="sng" dirty="0">
                <a:solidFill>
                  <a:schemeClr val="accent1">
                    <a:lumMod val="50000"/>
                  </a:schemeClr>
                </a:solidFill>
                <a:latin typeface="Times New Roman" panose="02020603050405020304" pitchFamily="18" charset="0"/>
                <a:cs typeface="Times New Roman" panose="02020603050405020304" pitchFamily="18" charset="0"/>
              </a:rPr>
              <a:t>Atender los asuntos de carácter privado del Presidente de la República </a:t>
            </a:r>
          </a:p>
          <a:p>
            <a:pPr marL="742950" lvl="5" indent="-285750">
              <a:lnSpc>
                <a:spcPct val="200000"/>
              </a:lnSpc>
              <a:buFont typeface="Arial" panose="020B0604020202020204" pitchFamily="34" charset="0"/>
              <a:buChar char="•"/>
            </a:pPr>
            <a:r>
              <a:rPr lang="es-GT" u="sng" dirty="0">
                <a:solidFill>
                  <a:schemeClr val="accent1">
                    <a:lumMod val="50000"/>
                  </a:schemeClr>
                </a:solidFill>
                <a:latin typeface="Times New Roman" panose="02020603050405020304" pitchFamily="18" charset="0"/>
                <a:cs typeface="Times New Roman" panose="02020603050405020304" pitchFamily="18" charset="0"/>
              </a:rPr>
              <a:t>Llevar el registro y control de las audiencias e invitaciones del Presidente de la República </a:t>
            </a:r>
          </a:p>
          <a:p>
            <a:pPr marL="742950" lvl="5" indent="-285750">
              <a:lnSpc>
                <a:spcPct val="200000"/>
              </a:lnSpc>
              <a:buFont typeface="Arial" panose="020B0604020202020204" pitchFamily="34" charset="0"/>
              <a:buChar char="•"/>
            </a:pPr>
            <a:r>
              <a:rPr lang="es-GT" u="sng" dirty="0">
                <a:solidFill>
                  <a:schemeClr val="accent1">
                    <a:lumMod val="50000"/>
                  </a:schemeClr>
                </a:solidFill>
                <a:latin typeface="Times New Roman" panose="02020603050405020304" pitchFamily="18" charset="0"/>
                <a:cs typeface="Times New Roman" panose="02020603050405020304" pitchFamily="18" charset="0"/>
              </a:rPr>
              <a:t>Atender el despacho en asuntos que se dirijan al Presidente de la República </a:t>
            </a:r>
          </a:p>
          <a:p>
            <a:pPr marL="742950" lvl="5" indent="-285750">
              <a:lnSpc>
                <a:spcPct val="200000"/>
              </a:lnSpc>
              <a:buFont typeface="Arial" panose="020B0604020202020204" pitchFamily="34" charset="0"/>
              <a:buChar char="•"/>
            </a:pPr>
            <a:r>
              <a:rPr lang="es-GT" u="sng" dirty="0">
                <a:solidFill>
                  <a:schemeClr val="accent1">
                    <a:lumMod val="50000"/>
                  </a:schemeClr>
                </a:solidFill>
                <a:latin typeface="Times New Roman" panose="02020603050405020304" pitchFamily="18" charset="0"/>
                <a:cs typeface="Times New Roman" panose="02020603050405020304" pitchFamily="18" charset="0"/>
              </a:rPr>
              <a:t>Apoyar la gestión o trámite de los asuntos que se sometan a su consideración, orientándolos conforme a su naturaleza hacia los distintos despachos ministeriales, o en su caso, a las dependencias del Estado a que corresponden estos asuntos.</a:t>
            </a:r>
          </a:p>
          <a:p>
            <a:pPr marL="742950" lvl="5" indent="-285750">
              <a:lnSpc>
                <a:spcPct val="200000"/>
              </a:lnSpc>
              <a:buFont typeface="Arial" panose="020B0604020202020204" pitchFamily="34" charset="0"/>
              <a:buChar char="•"/>
            </a:pPr>
            <a:r>
              <a:rPr lang="es-GT" u="sng" dirty="0">
                <a:solidFill>
                  <a:schemeClr val="accent1">
                    <a:lumMod val="50000"/>
                  </a:schemeClr>
                </a:solidFill>
                <a:latin typeface="Times New Roman" panose="02020603050405020304" pitchFamily="18" charset="0"/>
                <a:cs typeface="Times New Roman" panose="02020603050405020304" pitchFamily="18" charset="0"/>
              </a:rPr>
              <a:t>Brindar atención a los planteamientos que se les presentan en forma individual.</a:t>
            </a:r>
          </a:p>
          <a:p>
            <a:pPr marL="742950" lvl="5" indent="-285750">
              <a:lnSpc>
                <a:spcPct val="200000"/>
              </a:lnSpc>
              <a:buFont typeface="Arial" panose="020B0604020202020204" pitchFamily="34" charset="0"/>
              <a:buChar char="•"/>
            </a:pPr>
            <a:r>
              <a:rPr lang="es-GT" u="sng" dirty="0">
                <a:solidFill>
                  <a:schemeClr val="accent1">
                    <a:lumMod val="50000"/>
                  </a:schemeClr>
                </a:solidFill>
                <a:latin typeface="Times New Roman" panose="02020603050405020304" pitchFamily="18" charset="0"/>
                <a:cs typeface="Times New Roman" panose="02020603050405020304" pitchFamily="18" charset="0"/>
              </a:rPr>
              <a:t>Atender los asuntos y relaciones políticas que le encomiende el Presidente de la República </a:t>
            </a:r>
          </a:p>
          <a:p>
            <a:pPr marL="457200" lvl="5"/>
            <a:endParaRPr lang="es-GT" sz="2400" dirty="0">
              <a:latin typeface="Arial" panose="020B0604020202020204" pitchFamily="34" charset="0"/>
              <a:cs typeface="Arial" panose="020B0604020202020204" pitchFamily="34" charset="0"/>
            </a:endParaRPr>
          </a:p>
          <a:p>
            <a:pPr lvl="8">
              <a:lnSpc>
                <a:spcPct val="150000"/>
              </a:lnSpc>
              <a:buClr>
                <a:srgbClr val="0070C0"/>
              </a:buClr>
            </a:pPr>
            <a:endParaRPr lang="es-GT" sz="2400" dirty="0">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0A7FA953-944E-5023-CABA-AA17104179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0764" y="79788"/>
            <a:ext cx="3895725" cy="780415"/>
          </a:xfrm>
          <a:prstGeom prst="rect">
            <a:avLst/>
          </a:prstGeom>
        </p:spPr>
      </p:pic>
      <p:pic>
        <p:nvPicPr>
          <p:cNvPr id="3" name="Imagen 2">
            <a:extLst>
              <a:ext uri="{FF2B5EF4-FFF2-40B4-BE49-F238E27FC236}">
                <a16:creationId xmlns:a16="http://schemas.microsoft.com/office/drawing/2014/main" id="{B806662E-0996-3EA7-B0F3-FA4B5DF3837B}"/>
              </a:ext>
            </a:extLst>
          </p:cNvPr>
          <p:cNvPicPr>
            <a:picLocks noChangeAspect="1"/>
          </p:cNvPicPr>
          <p:nvPr/>
        </p:nvPicPr>
        <p:blipFill>
          <a:blip r:embed="rId5"/>
          <a:stretch>
            <a:fillRect/>
          </a:stretch>
        </p:blipFill>
        <p:spPr>
          <a:xfrm>
            <a:off x="9258290" y="6283388"/>
            <a:ext cx="2310641" cy="384081"/>
          </a:xfrm>
          <a:prstGeom prst="rect">
            <a:avLst/>
          </a:prstGeom>
        </p:spPr>
      </p:pic>
    </p:spTree>
    <p:extLst>
      <p:ext uri="{BB962C8B-B14F-4D97-AF65-F5344CB8AC3E}">
        <p14:creationId xmlns:p14="http://schemas.microsoft.com/office/powerpoint/2010/main" val="162289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5" y="797764"/>
            <a:ext cx="9969622" cy="523220"/>
          </a:xfrm>
          <a:prstGeom prst="rect">
            <a:avLst/>
          </a:prstGeom>
          <a:noFill/>
        </p:spPr>
        <p:txBody>
          <a:bodyPr wrap="square" rtlCol="0">
            <a:spAutoFit/>
          </a:bodyPr>
          <a:lstStyle/>
          <a:p>
            <a:pPr lvl="0"/>
            <a:r>
              <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PRINCIPAL </a:t>
            </a:r>
            <a:r>
              <a:rPr lang="es-GT" sz="2800" b="1" dirty="0">
                <a:latin typeface="Arial" panose="020B0604020202020204" pitchFamily="34" charset="0"/>
                <a:cs typeface="Arial" panose="020B0604020202020204" pitchFamily="34" charset="0"/>
              </a:rPr>
              <a:t>OBJETIVO</a:t>
            </a:r>
            <a:endPar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 name="CuadroTexto 13">
            <a:extLst>
              <a:ext uri="{FF2B5EF4-FFF2-40B4-BE49-F238E27FC236}">
                <a16:creationId xmlns:a16="http://schemas.microsoft.com/office/drawing/2014/main" id="{4F016888-31B0-6BD7-6BC2-F6A83F7A01D2}"/>
              </a:ext>
            </a:extLst>
          </p:cNvPr>
          <p:cNvSpPr txBox="1"/>
          <p:nvPr/>
        </p:nvSpPr>
        <p:spPr>
          <a:xfrm>
            <a:off x="509488" y="1506364"/>
            <a:ext cx="10218199" cy="4457567"/>
          </a:xfrm>
          <a:prstGeom prst="rect">
            <a:avLst/>
          </a:prstGeom>
          <a:noFill/>
        </p:spPr>
        <p:txBody>
          <a:bodyPr wrap="square" rtlCol="0">
            <a:spAutoFit/>
          </a:bodyPr>
          <a:lstStyle/>
          <a:p>
            <a:pPr marL="457200" lvl="1" algn="just"/>
            <a:r>
              <a:rPr lang="es-GT" sz="2400" dirty="0">
                <a:latin typeface="Arial" panose="020B0604020202020204" pitchFamily="34" charset="0"/>
                <a:cs typeface="Arial" panose="020B0604020202020204" pitchFamily="34" charset="0"/>
              </a:rPr>
              <a:t>Para el cumplimiento de sus funciones y satisfacer las necesidades de la población, la Secretaría Privada de la Presidencia debe cumplir con los siguientes </a:t>
            </a:r>
            <a:r>
              <a:rPr lang="es-GT" sz="2400" b="1" dirty="0">
                <a:solidFill>
                  <a:srgbClr val="2786C0"/>
                </a:solidFill>
                <a:latin typeface="Arial" panose="020B0604020202020204" pitchFamily="34" charset="0"/>
                <a:cs typeface="Arial" panose="020B0604020202020204" pitchFamily="34" charset="0"/>
              </a:rPr>
              <a:t>objetivos</a:t>
            </a:r>
            <a:r>
              <a:rPr lang="es-GT" sz="2400" dirty="0">
                <a:latin typeface="Arial" panose="020B0604020202020204" pitchFamily="34" charset="0"/>
                <a:cs typeface="Arial" panose="020B0604020202020204" pitchFamily="34" charset="0"/>
              </a:rPr>
              <a:t>:</a:t>
            </a:r>
          </a:p>
          <a:p>
            <a:pPr marL="800100" lvl="5" indent="-342900">
              <a:lnSpc>
                <a:spcPct val="150000"/>
              </a:lnSpc>
              <a:buClr>
                <a:srgbClr val="4472C4"/>
              </a:buClr>
              <a:buFont typeface="Arial" panose="020B0604020202020204" pitchFamily="34" charset="0"/>
              <a:buChar char="•"/>
              <a:defRPr/>
            </a:pPr>
            <a:endParaRPr lang="es-GT" sz="2400" dirty="0">
              <a:latin typeface="Times New Roman" panose="02020603050405020304" pitchFamily="18" charset="0"/>
              <a:cs typeface="Times New Roman" panose="02020603050405020304" pitchFamily="18" charset="0"/>
            </a:endParaRPr>
          </a:p>
          <a:p>
            <a:pPr marL="800100" lvl="5" indent="-342900" algn="just">
              <a:lnSpc>
                <a:spcPct val="150000"/>
              </a:lnSpc>
              <a:buClr>
                <a:srgbClr val="4472C4"/>
              </a:buClr>
              <a:buFont typeface="Arial" panose="020B0604020202020204" pitchFamily="34" charset="0"/>
              <a:buChar char="•"/>
              <a:defRPr/>
            </a:pPr>
            <a:r>
              <a:rPr lang="es-GT" sz="2400" dirty="0">
                <a:solidFill>
                  <a:schemeClr val="accent1">
                    <a:lumMod val="50000"/>
                  </a:schemeClr>
                </a:solidFill>
                <a:latin typeface="Times New Roman" panose="02020603050405020304" pitchFamily="18" charset="0"/>
                <a:cs typeface="Times New Roman" panose="02020603050405020304" pitchFamily="18" charset="0"/>
              </a:rPr>
              <a:t>El objetivo principal de la Secretaría Privada de la Presidencia, es servir de enlace en los asuntos que se dirijan al Presidente de la República de Guatemala, orientándolos conforme a su naturaleza, hacia distintas dependencias del Estado, cuya competencia les permite conocer los mismos. </a:t>
            </a:r>
            <a:endParaRPr kumimoji="0" lang="es-GT" sz="2400" b="0" i="0" u="none" strike="noStrike" kern="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sym typeface="Arial"/>
            </a:endParaRPr>
          </a:p>
        </p:txBody>
      </p:sp>
      <p:pic>
        <p:nvPicPr>
          <p:cNvPr id="2" name="Imagen 1">
            <a:extLst>
              <a:ext uri="{FF2B5EF4-FFF2-40B4-BE49-F238E27FC236}">
                <a16:creationId xmlns:a16="http://schemas.microsoft.com/office/drawing/2014/main" id="{4AD97A82-E58E-4CE6-97A2-CF1FD79D2D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5900" y="63069"/>
            <a:ext cx="3895725" cy="780415"/>
          </a:xfrm>
          <a:prstGeom prst="rect">
            <a:avLst/>
          </a:prstGeom>
        </p:spPr>
      </p:pic>
      <p:pic>
        <p:nvPicPr>
          <p:cNvPr id="3" name="Imagen 2">
            <a:extLst>
              <a:ext uri="{FF2B5EF4-FFF2-40B4-BE49-F238E27FC236}">
                <a16:creationId xmlns:a16="http://schemas.microsoft.com/office/drawing/2014/main" id="{87D06891-9AFB-F775-6178-3DB4A4F9DE47}"/>
              </a:ext>
            </a:extLst>
          </p:cNvPr>
          <p:cNvPicPr>
            <a:picLocks noChangeAspect="1"/>
          </p:cNvPicPr>
          <p:nvPr/>
        </p:nvPicPr>
        <p:blipFill>
          <a:blip r:embed="rId5"/>
          <a:stretch>
            <a:fillRect/>
          </a:stretch>
        </p:blipFill>
        <p:spPr>
          <a:xfrm>
            <a:off x="9372203" y="6300940"/>
            <a:ext cx="2310641" cy="384081"/>
          </a:xfrm>
          <a:prstGeom prst="rect">
            <a:avLst/>
          </a:prstGeom>
        </p:spPr>
      </p:pic>
    </p:spTree>
    <p:extLst>
      <p:ext uri="{BB962C8B-B14F-4D97-AF65-F5344CB8AC3E}">
        <p14:creationId xmlns:p14="http://schemas.microsoft.com/office/powerpoint/2010/main" val="2681300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2"/>
          <p:cNvSpPr/>
          <p:nvPr/>
        </p:nvSpPr>
        <p:spPr>
          <a:xfrm flipH="1">
            <a:off x="3516350" y="2660700"/>
            <a:ext cx="5569200" cy="157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145400" y="2660700"/>
            <a:ext cx="1237200" cy="1578000"/>
          </a:xfrm>
          <a:prstGeom prst="rect">
            <a:avLst/>
          </a:prstGeom>
          <a:solidFill>
            <a:srgbClr val="36B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txBox="1"/>
          <p:nvPr/>
        </p:nvSpPr>
        <p:spPr>
          <a:xfrm>
            <a:off x="4536351" y="2918275"/>
            <a:ext cx="4250100" cy="110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GT" sz="3300" dirty="0">
                <a:solidFill>
                  <a:srgbClr val="36B3CE"/>
                </a:solidFill>
                <a:latin typeface="Vollkorn Medium"/>
                <a:ea typeface="Vollkorn Medium"/>
                <a:cs typeface="Vollkorn Medium"/>
                <a:sym typeface="Vollkorn Medium"/>
              </a:rPr>
              <a:t>RESULTADOS DE LA EJECUIÓN</a:t>
            </a:r>
            <a:endParaRPr sz="3300" dirty="0">
              <a:solidFill>
                <a:srgbClr val="36B3CE"/>
              </a:solidFill>
              <a:latin typeface="Vollkorn Medium"/>
              <a:ea typeface="Vollkorn Medium"/>
              <a:cs typeface="Vollkorn Medium"/>
              <a:sym typeface="Vollkorn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5" y="1128840"/>
            <a:ext cx="9969622" cy="954107"/>
          </a:xfrm>
          <a:prstGeom prst="rect">
            <a:avLst/>
          </a:prstGeom>
          <a:noFill/>
        </p:spPr>
        <p:txBody>
          <a:bodyPr wrap="square" rtlCol="0">
            <a:spAutoFit/>
          </a:bodyPr>
          <a:lstStyle/>
          <a:p>
            <a:pPr lvl="0" algn="just"/>
            <a:r>
              <a:rPr lang="es-GT" sz="2800" b="1" dirty="0">
                <a:latin typeface="Arial" panose="020B0604020202020204" pitchFamily="34" charset="0"/>
                <a:cs typeface="Arial" panose="020B0604020202020204" pitchFamily="34" charset="0"/>
              </a:rPr>
              <a:t>CIFRAS GENERALES DEL PRESUPUESTO AL PRIMER CUATRIMESTRE 2023</a:t>
            </a:r>
            <a:endPar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4" name="Marcador de contenido 6">
            <a:extLst>
              <a:ext uri="{FF2B5EF4-FFF2-40B4-BE49-F238E27FC236}">
                <a16:creationId xmlns:a16="http://schemas.microsoft.com/office/drawing/2014/main" id="{DE1E81AB-5FA8-4BD2-B982-A83C68EE5C08}"/>
              </a:ext>
            </a:extLst>
          </p:cNvPr>
          <p:cNvSpPr txBox="1">
            <a:spLocks/>
          </p:cNvSpPr>
          <p:nvPr/>
        </p:nvSpPr>
        <p:spPr>
          <a:xfrm>
            <a:off x="818605" y="2082946"/>
            <a:ext cx="4585065" cy="4353485"/>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vigente </a:t>
            </a:r>
            <a:r>
              <a:rPr lang="es-GT" b="1" dirty="0">
                <a:latin typeface="Arial" panose="020B0604020202020204" pitchFamily="34" charset="0"/>
                <a:cs typeface="Arial" panose="020B0604020202020204" pitchFamily="34" charset="0"/>
              </a:rPr>
              <a:t>total:</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a:t>
            </a:r>
            <a:r>
              <a:rPr lang="es-GT" b="1" dirty="0">
                <a:latin typeface="Arial" panose="020B0604020202020204" pitchFamily="34" charset="0"/>
                <a:cs typeface="Arial" panose="020B0604020202020204" pitchFamily="34" charset="0"/>
              </a:rPr>
              <a:t>ejecutado</a:t>
            </a:r>
            <a:r>
              <a:rPr lang="es-GT" dirty="0">
                <a:latin typeface="Arial" panose="020B0604020202020204" pitchFamily="34" charset="0"/>
                <a:cs typeface="Arial" panose="020B0604020202020204" pitchFamily="34" charset="0"/>
              </a:rPr>
              <a:t> (utilizado):</a:t>
            </a:r>
            <a:br>
              <a:rPr lang="es-GT" dirty="0">
                <a:latin typeface="Arial" panose="020B0604020202020204" pitchFamily="34" charset="0"/>
                <a:cs typeface="Arial" panose="020B0604020202020204" pitchFamily="34" charset="0"/>
              </a:rPr>
            </a:b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Saldo:</a:t>
            </a:r>
            <a:br>
              <a:rPr lang="es-GT" dirty="0">
                <a:latin typeface="Arial" panose="020B0604020202020204" pitchFamily="34" charset="0"/>
                <a:cs typeface="Arial" panose="020B0604020202020204" pitchFamily="34" charset="0"/>
              </a:rPr>
            </a:br>
            <a:endParaRPr lang="es-GT" sz="4000" b="1" dirty="0">
              <a:solidFill>
                <a:srgbClr val="0070C0"/>
              </a:solidFill>
              <a:latin typeface="Arial" panose="020B0604020202020204" pitchFamily="34" charset="0"/>
              <a:cs typeface="Arial" panose="020B0604020202020204" pitchFamily="34" charset="0"/>
            </a:endParaRPr>
          </a:p>
          <a:p>
            <a:pPr lvl="1"/>
            <a:endParaRPr lang="es-GT" dirty="0">
              <a:latin typeface="Arial" panose="020B0604020202020204" pitchFamily="34" charset="0"/>
              <a:cs typeface="Arial" panose="020B0604020202020204" pitchFamily="34" charset="0"/>
            </a:endParaRPr>
          </a:p>
        </p:txBody>
      </p:sp>
      <p:sp>
        <p:nvSpPr>
          <p:cNvPr id="5" name="Marcador de contenido 6">
            <a:extLst>
              <a:ext uri="{FF2B5EF4-FFF2-40B4-BE49-F238E27FC236}">
                <a16:creationId xmlns:a16="http://schemas.microsoft.com/office/drawing/2014/main" id="{A7FF1A2F-745D-4743-A6A2-84A34EECD569}"/>
              </a:ext>
            </a:extLst>
          </p:cNvPr>
          <p:cNvSpPr txBox="1">
            <a:spLocks/>
          </p:cNvSpPr>
          <p:nvPr/>
        </p:nvSpPr>
        <p:spPr>
          <a:xfrm>
            <a:off x="4727229" y="1979720"/>
            <a:ext cx="5969726" cy="37494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17,500,000.00</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4,515,863.32</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12,984,136.68</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ECD02FA0-EBC3-5BC1-E734-D90E48FDB1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4660" y="74482"/>
            <a:ext cx="3895725" cy="780415"/>
          </a:xfrm>
          <a:prstGeom prst="rect">
            <a:avLst/>
          </a:prstGeom>
        </p:spPr>
      </p:pic>
      <p:pic>
        <p:nvPicPr>
          <p:cNvPr id="3" name="Imagen 2">
            <a:extLst>
              <a:ext uri="{FF2B5EF4-FFF2-40B4-BE49-F238E27FC236}">
                <a16:creationId xmlns:a16="http://schemas.microsoft.com/office/drawing/2014/main" id="{F78E4451-BB09-F5F7-9ACB-1B1642405A9D}"/>
              </a:ext>
            </a:extLst>
          </p:cNvPr>
          <p:cNvPicPr>
            <a:picLocks noChangeAspect="1"/>
          </p:cNvPicPr>
          <p:nvPr/>
        </p:nvPicPr>
        <p:blipFill>
          <a:blip r:embed="rId5"/>
          <a:stretch>
            <a:fillRect/>
          </a:stretch>
        </p:blipFill>
        <p:spPr>
          <a:xfrm>
            <a:off x="9372203" y="6300940"/>
            <a:ext cx="2310641" cy="384081"/>
          </a:xfrm>
          <a:prstGeom prst="rect">
            <a:avLst/>
          </a:prstGeom>
        </p:spPr>
      </p:pic>
    </p:spTree>
    <p:extLst>
      <p:ext uri="{BB962C8B-B14F-4D97-AF65-F5344CB8AC3E}">
        <p14:creationId xmlns:p14="http://schemas.microsoft.com/office/powerpoint/2010/main" val="1632026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5" y="1128840"/>
            <a:ext cx="9969622" cy="95410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CIFRAS GENERALES DEL PRESUPUESTO AL PRIMER CUATRIMESTRE 2023</a:t>
            </a:r>
          </a:p>
        </p:txBody>
      </p:sp>
      <p:sp>
        <p:nvSpPr>
          <p:cNvPr id="6" name="Marcador de contenido 6">
            <a:extLst>
              <a:ext uri="{FF2B5EF4-FFF2-40B4-BE49-F238E27FC236}">
                <a16:creationId xmlns:a16="http://schemas.microsoft.com/office/drawing/2014/main" id="{F066F35B-9658-4B7D-96EB-FD60AE0B6C89}"/>
              </a:ext>
            </a:extLst>
          </p:cNvPr>
          <p:cNvSpPr txBox="1">
            <a:spLocks/>
          </p:cNvSpPr>
          <p:nvPr/>
        </p:nvSpPr>
        <p:spPr>
          <a:xfrm>
            <a:off x="3284093" y="2266159"/>
            <a:ext cx="4585065" cy="1445424"/>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sz="3000" b="1" dirty="0">
                <a:latin typeface="Arial" panose="020B0604020202020204" pitchFamily="34" charset="0"/>
                <a:cs typeface="Arial" panose="020B0604020202020204" pitchFamily="34" charset="0"/>
              </a:rPr>
              <a:t>Porcentaje de ejecución</a:t>
            </a:r>
            <a:r>
              <a:rPr lang="es-GT" sz="2600" b="1" dirty="0">
                <a:latin typeface="Arial" panose="020B0604020202020204" pitchFamily="34" charset="0"/>
                <a:cs typeface="Arial" panose="020B0604020202020204" pitchFamily="34" charset="0"/>
              </a:rPr>
              <a:t>:</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lvl="1"/>
            <a:endParaRPr lang="es-GT" dirty="0">
              <a:latin typeface="Arial" panose="020B0604020202020204" pitchFamily="34" charset="0"/>
              <a:cs typeface="Arial" panose="020B0604020202020204" pitchFamily="34" charset="0"/>
            </a:endParaRPr>
          </a:p>
        </p:txBody>
      </p:sp>
      <p:sp>
        <p:nvSpPr>
          <p:cNvPr id="7" name="Marcador de contenido 6">
            <a:extLst>
              <a:ext uri="{FF2B5EF4-FFF2-40B4-BE49-F238E27FC236}">
                <a16:creationId xmlns:a16="http://schemas.microsoft.com/office/drawing/2014/main" id="{52FE8DD1-C7DD-44D2-9EEA-6623843B6E8D}"/>
              </a:ext>
            </a:extLst>
          </p:cNvPr>
          <p:cNvSpPr txBox="1">
            <a:spLocks/>
          </p:cNvSpPr>
          <p:nvPr/>
        </p:nvSpPr>
        <p:spPr>
          <a:xfrm>
            <a:off x="3557168" y="3888137"/>
            <a:ext cx="3287515" cy="1984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5000" b="1" dirty="0">
                <a:solidFill>
                  <a:srgbClr val="FF0000"/>
                </a:solidFill>
                <a:latin typeface="Arial" panose="020B0604020202020204" pitchFamily="34" charset="0"/>
                <a:cs typeface="Arial" panose="020B0604020202020204" pitchFamily="34" charset="0"/>
              </a:rPr>
              <a:t>25.80%</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66FC2BB4-4C63-0695-74A2-D88AA06A25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9908" y="65338"/>
            <a:ext cx="3895725" cy="780415"/>
          </a:xfrm>
          <a:prstGeom prst="rect">
            <a:avLst/>
          </a:prstGeom>
        </p:spPr>
      </p:pic>
      <p:pic>
        <p:nvPicPr>
          <p:cNvPr id="3" name="Imagen 2">
            <a:extLst>
              <a:ext uri="{FF2B5EF4-FFF2-40B4-BE49-F238E27FC236}">
                <a16:creationId xmlns:a16="http://schemas.microsoft.com/office/drawing/2014/main" id="{73756B3E-7D87-F161-35E6-9AD281AD12A1}"/>
              </a:ext>
            </a:extLst>
          </p:cNvPr>
          <p:cNvPicPr>
            <a:picLocks noChangeAspect="1"/>
          </p:cNvPicPr>
          <p:nvPr/>
        </p:nvPicPr>
        <p:blipFill>
          <a:blip r:embed="rId5"/>
          <a:stretch>
            <a:fillRect/>
          </a:stretch>
        </p:blipFill>
        <p:spPr>
          <a:xfrm>
            <a:off x="9372203" y="6300940"/>
            <a:ext cx="2310641" cy="384081"/>
          </a:xfrm>
          <a:prstGeom prst="rect">
            <a:avLst/>
          </a:prstGeom>
        </p:spPr>
      </p:pic>
    </p:spTree>
    <p:extLst>
      <p:ext uri="{BB962C8B-B14F-4D97-AF65-F5344CB8AC3E}">
        <p14:creationId xmlns:p14="http://schemas.microsoft.com/office/powerpoint/2010/main" val="4039888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4" y="1128840"/>
            <a:ext cx="10377995" cy="892552"/>
          </a:xfrm>
          <a:prstGeom prst="rect">
            <a:avLst/>
          </a:prstGeom>
          <a:noFill/>
        </p:spPr>
        <p:txBody>
          <a:bodyPr wrap="square" rtlCol="0">
            <a:spAutoFit/>
          </a:bodyPr>
          <a:lstStyle/>
          <a:p>
            <a:pPr lvl="0" algn="just"/>
            <a:r>
              <a:rPr lang="es-GT" sz="2600" dirty="0">
                <a:latin typeface="Arial" panose="020B0604020202020204" pitchFamily="34" charset="0"/>
                <a:cs typeface="Arial" panose="020B0604020202020204" pitchFamily="34" charset="0"/>
              </a:rPr>
              <a:t>¿</a:t>
            </a:r>
            <a:r>
              <a:rPr lang="es-GT" sz="2600" b="1" dirty="0">
                <a:latin typeface="Arial" panose="020B0604020202020204" pitchFamily="34" charset="0"/>
                <a:cs typeface="Arial" panose="020B0604020202020204" pitchFamily="34" charset="0"/>
              </a:rPr>
              <a:t>EN QUÉ UTILIZA EL DINERO LA SECRETARÍA PRIVADA DE LA PRESIDENCIA?</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4" name="Título 1">
            <a:extLst>
              <a:ext uri="{FF2B5EF4-FFF2-40B4-BE49-F238E27FC236}">
                <a16:creationId xmlns:a16="http://schemas.microsoft.com/office/drawing/2014/main" id="{3286DC99-D06C-48BB-B255-706EDF454819}"/>
              </a:ext>
            </a:extLst>
          </p:cNvPr>
          <p:cNvSpPr txBox="1">
            <a:spLocks/>
          </p:cNvSpPr>
          <p:nvPr/>
        </p:nvSpPr>
        <p:spPr>
          <a:xfrm>
            <a:off x="631371" y="1721224"/>
            <a:ext cx="7406641" cy="4814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fondos se utilizan en la adquisición de diferentes bienes o servicios y en transferencias que son necesarias para cumplir con las finalidades de la institución.</a:t>
            </a:r>
          </a:p>
          <a:p>
            <a:pPr algn="just">
              <a:lnSpc>
                <a:spcPct val="150000"/>
              </a:lnSpc>
            </a:pPr>
            <a:endParaRPr lang="es-GT" sz="20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Para mostrar de forma ordenada a la población en qué se utiliza los fondos, el gasto del sector público se muestra por </a:t>
            </a:r>
            <a:r>
              <a:rPr lang="es-GT" sz="2800" dirty="0">
                <a:solidFill>
                  <a:srgbClr val="197BB4"/>
                </a:solidFill>
                <a:latin typeface="Arial" panose="020B0604020202020204" pitchFamily="34" charset="0"/>
                <a:cs typeface="Arial" panose="020B0604020202020204" pitchFamily="34" charset="0"/>
              </a:rPr>
              <a:t>grupos de gasto</a:t>
            </a:r>
            <a:r>
              <a:rPr lang="es-GT" sz="2800" b="0" dirty="0">
                <a:solidFill>
                  <a:schemeClr val="tx1"/>
                </a:solidFill>
                <a:latin typeface="Arial" panose="020B0604020202020204" pitchFamily="34" charset="0"/>
                <a:cs typeface="Arial" panose="020B0604020202020204" pitchFamily="34" charset="0"/>
              </a:rPr>
              <a:t>.</a:t>
            </a:r>
          </a:p>
          <a:p>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0F20B3F5-0BE6-434C-ADD9-E3D04A4AE0E0}"/>
              </a:ext>
            </a:extLst>
          </p:cNvPr>
          <p:cNvSpPr txBox="1">
            <a:spLocks/>
          </p:cNvSpPr>
          <p:nvPr/>
        </p:nvSpPr>
        <p:spPr>
          <a:xfrm>
            <a:off x="8233410" y="2264516"/>
            <a:ext cx="3327219" cy="1937113"/>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000" b="0" dirty="0">
                <a:latin typeface="Arial" panose="020B0604020202020204" pitchFamily="34" charset="0"/>
                <a:cs typeface="Arial" panose="020B0604020202020204" pitchFamily="34" charset="0"/>
              </a:rPr>
              <a:t>El gasto se divide </a:t>
            </a:r>
          </a:p>
          <a:p>
            <a:pPr>
              <a:lnSpc>
                <a:spcPct val="150000"/>
              </a:lnSpc>
            </a:pPr>
            <a:r>
              <a:rPr lang="es-GT" sz="2000" b="0" dirty="0">
                <a:latin typeface="Arial" panose="020B0604020202020204" pitchFamily="34" charset="0"/>
                <a:cs typeface="Arial" panose="020B0604020202020204" pitchFamily="34" charset="0"/>
              </a:rPr>
              <a:t>en </a:t>
            </a:r>
            <a:r>
              <a:rPr lang="es-GT" sz="3100" dirty="0">
                <a:solidFill>
                  <a:srgbClr val="FF0000"/>
                </a:solidFill>
                <a:latin typeface="Arial" panose="020B0604020202020204" pitchFamily="34" charset="0"/>
                <a:cs typeface="Arial" panose="020B0604020202020204" pitchFamily="34" charset="0"/>
              </a:rPr>
              <a:t>6 </a:t>
            </a:r>
            <a:r>
              <a:rPr lang="es-GT" sz="2000" b="0" dirty="0">
                <a:latin typeface="Arial" panose="020B0604020202020204" pitchFamily="34" charset="0"/>
                <a:cs typeface="Arial" panose="020B0604020202020204" pitchFamily="34" charset="0"/>
              </a:rPr>
              <a:t>grupos</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F796BC7B-2CB0-B05C-FA2D-72403041E9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4904" y="71415"/>
            <a:ext cx="3895725" cy="780415"/>
          </a:xfrm>
          <a:prstGeom prst="rect">
            <a:avLst/>
          </a:prstGeom>
        </p:spPr>
      </p:pic>
      <p:pic>
        <p:nvPicPr>
          <p:cNvPr id="3" name="Imagen 2">
            <a:extLst>
              <a:ext uri="{FF2B5EF4-FFF2-40B4-BE49-F238E27FC236}">
                <a16:creationId xmlns:a16="http://schemas.microsoft.com/office/drawing/2014/main" id="{99DC654B-B153-E027-B7CF-0E9E68C25B11}"/>
              </a:ext>
            </a:extLst>
          </p:cNvPr>
          <p:cNvPicPr>
            <a:picLocks noChangeAspect="1"/>
          </p:cNvPicPr>
          <p:nvPr/>
        </p:nvPicPr>
        <p:blipFill>
          <a:blip r:embed="rId5"/>
          <a:stretch>
            <a:fillRect/>
          </a:stretch>
        </p:blipFill>
        <p:spPr>
          <a:xfrm>
            <a:off x="9372203" y="6300940"/>
            <a:ext cx="2310641" cy="384081"/>
          </a:xfrm>
          <a:prstGeom prst="rect">
            <a:avLst/>
          </a:prstGeom>
        </p:spPr>
      </p:pic>
    </p:spTree>
    <p:extLst>
      <p:ext uri="{BB962C8B-B14F-4D97-AF65-F5344CB8AC3E}">
        <p14:creationId xmlns:p14="http://schemas.microsoft.com/office/powerpoint/2010/main" val="793053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532660" y="809177"/>
            <a:ext cx="10377995" cy="1231106"/>
          </a:xfrm>
          <a:prstGeom prst="rect">
            <a:avLst/>
          </a:prstGeom>
          <a:noFill/>
        </p:spPr>
        <p:txBody>
          <a:bodyPr wrap="square" rtlCol="0">
            <a:spAutoFit/>
          </a:bodyPr>
          <a:lstStyle/>
          <a:p>
            <a:pPr lvl="0" algn="just"/>
            <a:r>
              <a:rPr lang="es-GT" sz="2400" b="1" dirty="0">
                <a:latin typeface="Arial" panose="020B0604020202020204" pitchFamily="34" charset="0"/>
                <a:cs typeface="Arial" panose="020B0604020202020204" pitchFamily="34" charset="0"/>
              </a:rPr>
              <a:t>EJECUCIÓN PRESUPUESTARIA POR GRUPO DE GASTO AL PRIMER CUATRIMESTRE 2023</a:t>
            </a:r>
          </a:p>
          <a:p>
            <a:pPr lvl="0"/>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6" name="Rectángulo 15">
            <a:extLst>
              <a:ext uri="{FF2B5EF4-FFF2-40B4-BE49-F238E27FC236}">
                <a16:creationId xmlns:a16="http://schemas.microsoft.com/office/drawing/2014/main" id="{9796F8AE-5DF8-4F0B-B16B-0D6B4F146184}"/>
              </a:ext>
            </a:extLst>
          </p:cNvPr>
          <p:cNvSpPr/>
          <p:nvPr/>
        </p:nvSpPr>
        <p:spPr>
          <a:xfrm>
            <a:off x="10401619" y="2259106"/>
            <a:ext cx="1252498" cy="273449"/>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GT" sz="1800" b="0" i="0" u="none" strike="noStrike" kern="0" cap="none" spc="0" normalizeH="0" baseline="0" noProof="0">
              <a:ln>
                <a:noFill/>
              </a:ln>
              <a:solidFill>
                <a:srgbClr val="FFFFFF"/>
              </a:solidFill>
              <a:effectLst/>
              <a:uLnTx/>
              <a:uFillTx/>
              <a:latin typeface="Arial"/>
              <a:ea typeface="+mn-ea"/>
              <a:cs typeface="+mn-cs"/>
            </a:endParaRPr>
          </a:p>
        </p:txBody>
      </p:sp>
      <p:pic>
        <p:nvPicPr>
          <p:cNvPr id="2" name="Imagen 1">
            <a:extLst>
              <a:ext uri="{FF2B5EF4-FFF2-40B4-BE49-F238E27FC236}">
                <a16:creationId xmlns:a16="http://schemas.microsoft.com/office/drawing/2014/main" id="{57BC4871-7DD1-3B07-6B23-19DBEFDD5E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5900" y="28762"/>
            <a:ext cx="3895725" cy="780415"/>
          </a:xfrm>
          <a:prstGeom prst="rect">
            <a:avLst/>
          </a:prstGeom>
        </p:spPr>
      </p:pic>
      <p:pic>
        <p:nvPicPr>
          <p:cNvPr id="3" name="Imagen 2">
            <a:extLst>
              <a:ext uri="{FF2B5EF4-FFF2-40B4-BE49-F238E27FC236}">
                <a16:creationId xmlns:a16="http://schemas.microsoft.com/office/drawing/2014/main" id="{7D2971AE-5A00-3D87-9D43-E69D377A9022}"/>
              </a:ext>
            </a:extLst>
          </p:cNvPr>
          <p:cNvPicPr>
            <a:picLocks noChangeAspect="1"/>
          </p:cNvPicPr>
          <p:nvPr/>
        </p:nvPicPr>
        <p:blipFill>
          <a:blip r:embed="rId5"/>
          <a:stretch>
            <a:fillRect/>
          </a:stretch>
        </p:blipFill>
        <p:spPr>
          <a:xfrm>
            <a:off x="758952" y="1626502"/>
            <a:ext cx="10607040" cy="4499978"/>
          </a:xfrm>
          <a:prstGeom prst="rect">
            <a:avLst/>
          </a:prstGeom>
        </p:spPr>
      </p:pic>
      <p:pic>
        <p:nvPicPr>
          <p:cNvPr id="4" name="Imagen 3">
            <a:extLst>
              <a:ext uri="{FF2B5EF4-FFF2-40B4-BE49-F238E27FC236}">
                <a16:creationId xmlns:a16="http://schemas.microsoft.com/office/drawing/2014/main" id="{CEFFD391-AA3A-B6E0-FDAD-0DEBD51DF145}"/>
              </a:ext>
            </a:extLst>
          </p:cNvPr>
          <p:cNvPicPr>
            <a:picLocks noChangeAspect="1"/>
          </p:cNvPicPr>
          <p:nvPr/>
        </p:nvPicPr>
        <p:blipFill>
          <a:blip r:embed="rId6"/>
          <a:stretch>
            <a:fillRect/>
          </a:stretch>
        </p:blipFill>
        <p:spPr>
          <a:xfrm>
            <a:off x="9372203" y="6300940"/>
            <a:ext cx="2310641" cy="384081"/>
          </a:xfrm>
          <a:prstGeom prst="rect">
            <a:avLst/>
          </a:prstGeom>
        </p:spPr>
      </p:pic>
    </p:spTree>
    <p:extLst>
      <p:ext uri="{BB962C8B-B14F-4D97-AF65-F5344CB8AC3E}">
        <p14:creationId xmlns:p14="http://schemas.microsoft.com/office/powerpoint/2010/main" val="272952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499427" y="954554"/>
            <a:ext cx="9685537" cy="892552"/>
          </a:xfrm>
          <a:prstGeom prst="rect">
            <a:avLst/>
          </a:prstGeom>
          <a:noFill/>
        </p:spPr>
        <p:txBody>
          <a:bodyPr wrap="square" rtlCol="0">
            <a:spAutoFit/>
          </a:bodyPr>
          <a:lstStyle/>
          <a:p>
            <a:pPr lvl="0" algn="just"/>
            <a:r>
              <a:rPr lang="es-GT" sz="2600" b="1" dirty="0">
                <a:latin typeface="Arial" panose="020B0604020202020204" pitchFamily="34" charset="0"/>
                <a:cs typeface="Arial" panose="020B0604020202020204" pitchFamily="34" charset="0"/>
              </a:rPr>
              <a:t>¿CUÁL ES LA IMPORTANCIA DEL PAGO DE SERVIDORES PÚBLICOS?</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6" name="Picture 2" descr="Desarrollando capacidades de ciencia de datos en Directivos Públicos">
            <a:extLst>
              <a:ext uri="{FF2B5EF4-FFF2-40B4-BE49-F238E27FC236}">
                <a16:creationId xmlns:a16="http://schemas.microsoft.com/office/drawing/2014/main" id="{3E2FE43C-1DFF-4DD3-AA50-5276C8582119}"/>
              </a:ext>
            </a:extLst>
          </p:cNvPr>
          <p:cNvPicPr>
            <a:picLocks noChangeAspect="1" noChangeArrowheads="1"/>
          </p:cNvPicPr>
          <p:nvPr/>
        </p:nvPicPr>
        <p:blipFill>
          <a:blip r:embed="rId4"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2141" y="822955"/>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379E44F8-6120-4618-979B-D24DF190A8FC}"/>
              </a:ext>
            </a:extLst>
          </p:cNvPr>
          <p:cNvSpPr txBox="1">
            <a:spLocks/>
          </p:cNvSpPr>
          <p:nvPr/>
        </p:nvSpPr>
        <p:spPr>
          <a:xfrm>
            <a:off x="1832283" y="1576710"/>
            <a:ext cx="8860290" cy="4074282"/>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400" b="0" dirty="0">
                <a:solidFill>
                  <a:schemeClr val="tx1"/>
                </a:solidFill>
                <a:latin typeface="Arial" panose="020B0604020202020204" pitchFamily="34" charset="0"/>
                <a:cs typeface="Arial" panose="020B0604020202020204" pitchFamily="34" charset="0"/>
              </a:rPr>
              <a:t>Los fondos utilizados en el pago de servidores públicos (</a:t>
            </a:r>
            <a:r>
              <a:rPr lang="es-GT" sz="2400" dirty="0">
                <a:solidFill>
                  <a:srgbClr val="197BB4"/>
                </a:solidFill>
                <a:latin typeface="Arial" panose="020B0604020202020204" pitchFamily="34" charset="0"/>
                <a:cs typeface="Arial" panose="020B0604020202020204" pitchFamily="34" charset="0"/>
              </a:rPr>
              <a:t>grupo 0</a:t>
            </a:r>
            <a:r>
              <a:rPr lang="es-GT" sz="2400" b="0" dirty="0">
                <a:solidFill>
                  <a:schemeClr val="tx1"/>
                </a:solidFill>
                <a:latin typeface="Arial" panose="020B0604020202020204" pitchFamily="34" charset="0"/>
                <a:cs typeface="Arial" panose="020B0604020202020204" pitchFamily="34" charset="0"/>
              </a:rPr>
              <a:t>), aunque se clasifica como un gasto de funcionamiento, en realidad, constituye el medio para prestar servicios a la población beneficiaria, y con ello, satisfacer las necesidades sociales; a través de la contratación de Servicios Técnicos y Profesionales, y personal administrativo que brinda los servicios de atención a la población.</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96C93106-D260-5D73-CAC2-6E4ADD7397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8658" y="42540"/>
            <a:ext cx="3895725" cy="780415"/>
          </a:xfrm>
          <a:prstGeom prst="rect">
            <a:avLst/>
          </a:prstGeom>
        </p:spPr>
      </p:pic>
      <p:pic>
        <p:nvPicPr>
          <p:cNvPr id="3" name="Imagen 2">
            <a:extLst>
              <a:ext uri="{FF2B5EF4-FFF2-40B4-BE49-F238E27FC236}">
                <a16:creationId xmlns:a16="http://schemas.microsoft.com/office/drawing/2014/main" id="{A64BAF01-232F-F0B7-A7FF-D353E94C1A21}"/>
              </a:ext>
            </a:extLst>
          </p:cNvPr>
          <p:cNvPicPr>
            <a:picLocks noChangeAspect="1"/>
          </p:cNvPicPr>
          <p:nvPr/>
        </p:nvPicPr>
        <p:blipFill>
          <a:blip r:embed="rId6"/>
          <a:stretch>
            <a:fillRect/>
          </a:stretch>
        </p:blipFill>
        <p:spPr>
          <a:xfrm>
            <a:off x="9372203" y="6291513"/>
            <a:ext cx="2310641" cy="384081"/>
          </a:xfrm>
          <a:prstGeom prst="rect">
            <a:avLst/>
          </a:prstGeom>
        </p:spPr>
      </p:pic>
    </p:spTree>
    <p:extLst>
      <p:ext uri="{BB962C8B-B14F-4D97-AF65-F5344CB8AC3E}">
        <p14:creationId xmlns:p14="http://schemas.microsoft.com/office/powerpoint/2010/main" val="2740351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589104" y="1046131"/>
            <a:ext cx="9685537" cy="492443"/>
          </a:xfrm>
          <a:prstGeom prst="rect">
            <a:avLst/>
          </a:prstGeom>
          <a:noFill/>
        </p:spPr>
        <p:txBody>
          <a:bodyPr wrap="square" rtlCol="0">
            <a:spAutoFit/>
          </a:bodyPr>
          <a:lstStyle/>
          <a:p>
            <a:pPr lvl="0" algn="just"/>
            <a:r>
              <a:rPr lang="es-GT" sz="2600" b="1" dirty="0">
                <a:latin typeface="Arial" panose="020B0604020202020204" pitchFamily="34" charset="0"/>
                <a:cs typeface="Arial" panose="020B0604020202020204" pitchFamily="34" charset="0"/>
              </a:rPr>
              <a:t>PAGO DE SALARIOS A SERVIDORES PÚBLICOS</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6" name="Picture 2" descr="Desarrollando capacidades de ciencia de datos en Directivos Públicos">
            <a:extLst>
              <a:ext uri="{FF2B5EF4-FFF2-40B4-BE49-F238E27FC236}">
                <a16:creationId xmlns:a16="http://schemas.microsoft.com/office/drawing/2014/main" id="{3E2FE43C-1DFF-4DD3-AA50-5276C8582119}"/>
              </a:ext>
            </a:extLst>
          </p:cNvPr>
          <p:cNvPicPr>
            <a:picLocks noChangeAspect="1" noChangeArrowheads="1"/>
          </p:cNvPicPr>
          <p:nvPr/>
        </p:nvPicPr>
        <p:blipFill>
          <a:blip r:embed="rId4"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7466" y="572892"/>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9" name="Título 1">
            <a:extLst>
              <a:ext uri="{FF2B5EF4-FFF2-40B4-BE49-F238E27FC236}">
                <a16:creationId xmlns:a16="http://schemas.microsoft.com/office/drawing/2014/main" id="{1F98226F-DD49-4C73-B5A2-2178D69D10F2}"/>
              </a:ext>
            </a:extLst>
          </p:cNvPr>
          <p:cNvSpPr txBox="1">
            <a:spLocks/>
          </p:cNvSpPr>
          <p:nvPr/>
        </p:nvSpPr>
        <p:spPr>
          <a:xfrm>
            <a:off x="1415029" y="1938251"/>
            <a:ext cx="7966715" cy="4026339"/>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rgbClr val="000000"/>
                </a:solidFill>
                <a:latin typeface="Arial" panose="020B0604020202020204" pitchFamily="34" charset="0"/>
                <a:cs typeface="Arial" panose="020B0604020202020204" pitchFamily="34" charset="0"/>
              </a:rPr>
              <a:t>Presupuesto vigente total 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12,617,100.00</a:t>
            </a:r>
          </a:p>
          <a:p>
            <a:pPr algn="just">
              <a:lnSpc>
                <a:spcPct val="150000"/>
              </a:lnSpc>
            </a:pPr>
            <a:endParaRPr lang="es-GT" sz="24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700" b="0" dirty="0">
                <a:solidFill>
                  <a:srgbClr val="000000"/>
                </a:solidFill>
                <a:latin typeface="Arial" panose="020B0604020202020204" pitchFamily="34" charset="0"/>
                <a:cs typeface="Arial" panose="020B0604020202020204" pitchFamily="34" charset="0"/>
              </a:rPr>
              <a:t>Presupuesto utilizado al </a:t>
            </a:r>
            <a:r>
              <a:rPr lang="es-GT" sz="2700" u="sng" dirty="0">
                <a:solidFill>
                  <a:srgbClr val="000000"/>
                </a:solidFill>
                <a:latin typeface="Arial" panose="020B0604020202020204" pitchFamily="34" charset="0"/>
                <a:cs typeface="Arial" panose="020B0604020202020204" pitchFamily="34" charset="0"/>
              </a:rPr>
              <a:t>primer cuatrimestre 2023</a:t>
            </a:r>
            <a:r>
              <a:rPr lang="es-GT" sz="2700" dirty="0">
                <a:solidFill>
                  <a:srgbClr val="000000"/>
                </a:solidFill>
                <a:latin typeface="Arial" panose="020B0604020202020204" pitchFamily="34" charset="0"/>
                <a:cs typeface="Arial" panose="020B0604020202020204" pitchFamily="34" charset="0"/>
              </a:rPr>
              <a:t> </a:t>
            </a:r>
            <a:r>
              <a:rPr lang="es-GT" sz="2700" b="0" dirty="0">
                <a:solidFill>
                  <a:srgbClr val="000000"/>
                </a:solidFill>
                <a:latin typeface="Arial" panose="020B0604020202020204" pitchFamily="34" charset="0"/>
                <a:cs typeface="Arial" panose="020B0604020202020204" pitchFamily="34" charset="0"/>
              </a:rPr>
              <a:t>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3,836,896.01</a:t>
            </a:r>
          </a:p>
          <a:p>
            <a:pPr algn="just">
              <a:lnSpc>
                <a:spcPct val="150000"/>
              </a:lnSpc>
            </a:pPr>
            <a:endParaRPr lang="es-GT" sz="24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700" b="0" dirty="0">
                <a:solidFill>
                  <a:srgbClr val="000000"/>
                </a:solidFill>
                <a:latin typeface="Arial" panose="020B0604020202020204" pitchFamily="34" charset="0"/>
                <a:cs typeface="Arial" panose="020B0604020202020204" pitchFamily="34" charset="0"/>
              </a:rPr>
              <a:t>Saldo 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8,780,203.99</a:t>
            </a:r>
          </a:p>
          <a:p>
            <a:pPr algn="just">
              <a:lnSpc>
                <a:spcPct val="150000"/>
              </a:lnSpc>
            </a:pPr>
            <a:endParaRPr lang="es-GT" sz="2000" b="0" dirty="0">
              <a:solidFill>
                <a:srgbClr val="4472C4">
                  <a:lumMod val="50000"/>
                </a:srgb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F7A154BA-6F3D-4F4E-8BA4-E5FB563D6914}"/>
              </a:ext>
            </a:extLst>
          </p:cNvPr>
          <p:cNvSpPr txBox="1">
            <a:spLocks/>
          </p:cNvSpPr>
          <p:nvPr/>
        </p:nvSpPr>
        <p:spPr>
          <a:xfrm>
            <a:off x="9985248" y="2050028"/>
            <a:ext cx="1614683" cy="2976175"/>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solidFill>
                  <a:schemeClr val="tx1"/>
                </a:solidFill>
                <a:latin typeface="Arial" panose="020B0604020202020204" pitchFamily="34" charset="0"/>
                <a:cs typeface="Arial" panose="020B0604020202020204" pitchFamily="34" charset="0"/>
              </a:rPr>
              <a:t>Este rubro constituye el </a:t>
            </a:r>
            <a:r>
              <a:rPr lang="es-GT" sz="2200" dirty="0">
                <a:solidFill>
                  <a:srgbClr val="FF0000"/>
                </a:solidFill>
                <a:latin typeface="Arial" panose="020B0604020202020204" pitchFamily="34" charset="0"/>
                <a:cs typeface="Arial" panose="020B0604020202020204" pitchFamily="34" charset="0"/>
              </a:rPr>
              <a:t>72.1%</a:t>
            </a:r>
            <a:r>
              <a:rPr lang="es-GT" sz="2200" b="0" dirty="0">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total del presupuesto de </a:t>
            </a:r>
            <a:r>
              <a:rPr lang="es-GT" sz="2200" b="0" u="sng" dirty="0">
                <a:solidFill>
                  <a:schemeClr val="tx1"/>
                </a:solidFill>
                <a:latin typeface="Arial" panose="020B0604020202020204" pitchFamily="34" charset="0"/>
                <a:cs typeface="Arial" panose="020B0604020202020204" pitchFamily="34" charset="0"/>
              </a:rPr>
              <a:t>“la institución”</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67129AE1-22F0-9222-F679-72DE8405ED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370" y="77477"/>
            <a:ext cx="3895725" cy="780415"/>
          </a:xfrm>
          <a:prstGeom prst="rect">
            <a:avLst/>
          </a:prstGeom>
        </p:spPr>
      </p:pic>
      <p:pic>
        <p:nvPicPr>
          <p:cNvPr id="3" name="Imagen 2">
            <a:extLst>
              <a:ext uri="{FF2B5EF4-FFF2-40B4-BE49-F238E27FC236}">
                <a16:creationId xmlns:a16="http://schemas.microsoft.com/office/drawing/2014/main" id="{584DB1CF-9C3C-1B66-B7C9-4C08AA67E3F3}"/>
              </a:ext>
            </a:extLst>
          </p:cNvPr>
          <p:cNvPicPr>
            <a:picLocks noChangeAspect="1"/>
          </p:cNvPicPr>
          <p:nvPr/>
        </p:nvPicPr>
        <p:blipFill>
          <a:blip r:embed="rId6"/>
          <a:stretch>
            <a:fillRect/>
          </a:stretch>
        </p:blipFill>
        <p:spPr>
          <a:xfrm>
            <a:off x="9372203" y="6319794"/>
            <a:ext cx="2310641" cy="384081"/>
          </a:xfrm>
          <a:prstGeom prst="rect">
            <a:avLst/>
          </a:prstGeom>
        </p:spPr>
      </p:pic>
    </p:spTree>
    <p:extLst>
      <p:ext uri="{BB962C8B-B14F-4D97-AF65-F5344CB8AC3E}">
        <p14:creationId xmlns:p14="http://schemas.microsoft.com/office/powerpoint/2010/main" val="226485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672231" y="1188720"/>
            <a:ext cx="9685537" cy="892552"/>
          </a:xfrm>
          <a:prstGeom prst="rect">
            <a:avLst/>
          </a:prstGeom>
          <a:noFill/>
        </p:spPr>
        <p:txBody>
          <a:bodyPr wrap="square" rtlCol="0">
            <a:spAutoFit/>
          </a:bodyPr>
          <a:lstStyle/>
          <a:p>
            <a:pPr lvl="0" algn="just"/>
            <a:r>
              <a:rPr lang="es-GT" sz="2600" dirty="0">
                <a:latin typeface="Arial" panose="020B0604020202020204" pitchFamily="34" charset="0"/>
                <a:cs typeface="Arial" panose="020B0604020202020204" pitchFamily="34" charset="0"/>
              </a:rPr>
              <a:t>¿</a:t>
            </a:r>
            <a:r>
              <a:rPr lang="es-GT" sz="2600" b="1" dirty="0">
                <a:latin typeface="Arial" panose="020B0604020202020204" pitchFamily="34" charset="0"/>
                <a:cs typeface="Arial" panose="020B0604020202020204" pitchFamily="34" charset="0"/>
              </a:rPr>
              <a:t>EN QUÉ INVIERTE LA SECRETARÍA PRIVADA DE LA PRESIDENCIA?</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7" name="Picture 4" descr="Edificio - Iconos gratis de edificios">
            <a:extLst>
              <a:ext uri="{FF2B5EF4-FFF2-40B4-BE49-F238E27FC236}">
                <a16:creationId xmlns:a16="http://schemas.microsoft.com/office/drawing/2014/main" id="{9107D880-514E-4661-85DC-9999966D6655}"/>
              </a:ext>
            </a:extLst>
          </p:cNvPr>
          <p:cNvPicPr>
            <a:picLocks noChangeAspect="1" noChangeArrowheads="1"/>
          </p:cNvPicPr>
          <p:nvPr/>
        </p:nvPicPr>
        <p:blipFill>
          <a:blip r:embed="rId4"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3764" y="780899"/>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27F1B47-CD23-4F97-8C57-964E7A9700D4}"/>
              </a:ext>
            </a:extLst>
          </p:cNvPr>
          <p:cNvSpPr txBox="1">
            <a:spLocks/>
          </p:cNvSpPr>
          <p:nvPr/>
        </p:nvSpPr>
        <p:spPr>
          <a:xfrm>
            <a:off x="1536551" y="2298022"/>
            <a:ext cx="7406641" cy="3371258"/>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prstClr val="black"/>
                </a:solidFill>
                <a:latin typeface="Arial" panose="020B0604020202020204" pitchFamily="34" charset="0"/>
                <a:cs typeface="Arial" panose="020B0604020202020204" pitchFamily="34" charset="0"/>
              </a:rPr>
              <a:t>La Secretaría Privada de la Presidencia </a:t>
            </a:r>
            <a:r>
              <a:rPr lang="es-GT" sz="2000" b="0" dirty="0">
                <a:solidFill>
                  <a:schemeClr val="tx1"/>
                </a:solidFill>
                <a:latin typeface="Arial" panose="020B0604020202020204" pitchFamily="34" charset="0"/>
                <a:cs typeface="Arial" panose="020B0604020202020204" pitchFamily="34" charset="0"/>
              </a:rPr>
              <a:t>invierte en la adquisición de equipo, licencias y programas para computadoras, entre otros, que sirven para prestar servicios a la población.  </a:t>
            </a:r>
          </a:p>
          <a:p>
            <a:pPr algn="just">
              <a:lnSpc>
                <a:spcPct val="150000"/>
              </a:lnSpc>
            </a:pPr>
            <a:endParaRPr lang="es-GT" sz="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Asimismo, invierte en mejoras y reparaciones de los equipos propiedad de la Institución.</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008DFD0C-3E7E-4043-99EB-5828F632E878}"/>
              </a:ext>
            </a:extLst>
          </p:cNvPr>
          <p:cNvSpPr txBox="1">
            <a:spLocks/>
          </p:cNvSpPr>
          <p:nvPr/>
        </p:nvSpPr>
        <p:spPr>
          <a:xfrm>
            <a:off x="9738360" y="2395830"/>
            <a:ext cx="1912514"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accent1">
                    <a:lumMod val="50000"/>
                  </a:schemeClr>
                </a:solidFill>
                <a:latin typeface="Arial" panose="020B0604020202020204" pitchFamily="34" charset="0"/>
                <a:cs typeface="Arial" panose="020B0604020202020204" pitchFamily="34" charset="0"/>
              </a:rPr>
              <a:t>La inversión se divide principalmente en adquisición de equipo.</a:t>
            </a:r>
            <a:endParaRPr lang="es-GT" sz="22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7EEC1601-B0D4-D9F6-BE3F-2C975DF69A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8196" y="83511"/>
            <a:ext cx="3895725" cy="780415"/>
          </a:xfrm>
          <a:prstGeom prst="rect">
            <a:avLst/>
          </a:prstGeom>
        </p:spPr>
      </p:pic>
      <p:pic>
        <p:nvPicPr>
          <p:cNvPr id="3" name="Imagen 2">
            <a:extLst>
              <a:ext uri="{FF2B5EF4-FFF2-40B4-BE49-F238E27FC236}">
                <a16:creationId xmlns:a16="http://schemas.microsoft.com/office/drawing/2014/main" id="{E41FFD23-A4B0-8477-3D61-20C13D159E0A}"/>
              </a:ext>
            </a:extLst>
          </p:cNvPr>
          <p:cNvPicPr>
            <a:picLocks noChangeAspect="1"/>
          </p:cNvPicPr>
          <p:nvPr/>
        </p:nvPicPr>
        <p:blipFill>
          <a:blip r:embed="rId6"/>
          <a:stretch>
            <a:fillRect/>
          </a:stretch>
        </p:blipFill>
        <p:spPr>
          <a:xfrm>
            <a:off x="9372203" y="6319794"/>
            <a:ext cx="2310641" cy="384081"/>
          </a:xfrm>
          <a:prstGeom prst="rect">
            <a:avLst/>
          </a:prstGeom>
        </p:spPr>
      </p:pic>
    </p:spTree>
    <p:extLst>
      <p:ext uri="{BB962C8B-B14F-4D97-AF65-F5344CB8AC3E}">
        <p14:creationId xmlns:p14="http://schemas.microsoft.com/office/powerpoint/2010/main" val="633586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672231" y="1312843"/>
            <a:ext cx="968553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6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MONTO UTILIZADO DE INVERSIÓN A LA FECHA?</a:t>
            </a:r>
          </a:p>
        </p:txBody>
      </p:sp>
      <p:pic>
        <p:nvPicPr>
          <p:cNvPr id="7" name="Picture 4" descr="Edificio - Iconos gratis de edificios">
            <a:extLst>
              <a:ext uri="{FF2B5EF4-FFF2-40B4-BE49-F238E27FC236}">
                <a16:creationId xmlns:a16="http://schemas.microsoft.com/office/drawing/2014/main" id="{9107D880-514E-4661-85DC-9999966D6655}"/>
              </a:ext>
            </a:extLst>
          </p:cNvPr>
          <p:cNvPicPr>
            <a:picLocks noChangeAspect="1" noChangeArrowheads="1"/>
          </p:cNvPicPr>
          <p:nvPr/>
        </p:nvPicPr>
        <p:blipFill>
          <a:blip r:embed="rId4"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3764" y="532428"/>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C671FD01-4362-45F8-9D18-B87B582FBBF4}"/>
              </a:ext>
            </a:extLst>
          </p:cNvPr>
          <p:cNvSpPr txBox="1">
            <a:spLocks/>
          </p:cNvSpPr>
          <p:nvPr/>
        </p:nvSpPr>
        <p:spPr>
          <a:xfrm>
            <a:off x="1875827" y="2052174"/>
            <a:ext cx="6820118"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75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vigente total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131,900.00</a:t>
            </a:r>
          </a:p>
          <a:p>
            <a:pPr algn="just">
              <a:lnSpc>
                <a:spcPct val="150000"/>
              </a:lnSpc>
            </a:pPr>
            <a:endParaRPr lang="es-GT" sz="12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utilizado al</a:t>
            </a:r>
            <a:r>
              <a:rPr lang="es-GT" sz="2700" u="sng" dirty="0">
                <a:solidFill>
                  <a:schemeClr val="tx1"/>
                </a:solidFill>
                <a:latin typeface="Arial" panose="020B0604020202020204" pitchFamily="34" charset="0"/>
                <a:cs typeface="Arial" panose="020B0604020202020204" pitchFamily="34" charset="0"/>
              </a:rPr>
              <a:t> primer cuatrimestre 2023</a:t>
            </a:r>
            <a:r>
              <a:rPr lang="es-GT" sz="2700" dirty="0">
                <a:solidFill>
                  <a:schemeClr val="tx1"/>
                </a:solidFill>
                <a:latin typeface="Arial" panose="020B0604020202020204" pitchFamily="34" charset="0"/>
                <a:cs typeface="Arial" panose="020B0604020202020204" pitchFamily="34" charset="0"/>
              </a:rPr>
              <a:t> </a:t>
            </a:r>
            <a:r>
              <a:rPr lang="es-GT" sz="2700" b="0" dirty="0">
                <a:solidFill>
                  <a:schemeClr val="tx1"/>
                </a:solidFill>
                <a:latin typeface="Arial" panose="020B0604020202020204" pitchFamily="34" charset="0"/>
                <a:cs typeface="Arial" panose="020B0604020202020204" pitchFamily="34" charset="0"/>
              </a:rPr>
              <a:t>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55,383.00</a:t>
            </a:r>
          </a:p>
          <a:p>
            <a:pPr algn="just">
              <a:lnSpc>
                <a:spcPct val="150000"/>
              </a:lnSpc>
            </a:pPr>
            <a:endParaRPr lang="es-GT" sz="12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Saldo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76,517.00</a:t>
            </a:r>
          </a:p>
          <a:p>
            <a:pPr algn="just">
              <a:lnSpc>
                <a:spcPct val="150000"/>
              </a:lnSpc>
            </a:pP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5AE0DDC3-E50A-46E6-AAA6-DB777E3F4468}"/>
              </a:ext>
            </a:extLst>
          </p:cNvPr>
          <p:cNvSpPr txBox="1">
            <a:spLocks/>
          </p:cNvSpPr>
          <p:nvPr/>
        </p:nvSpPr>
        <p:spPr>
          <a:xfrm>
            <a:off x="9299448" y="2659123"/>
            <a:ext cx="2416184"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75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solidFill>
                  <a:schemeClr val="tx1"/>
                </a:solidFill>
                <a:latin typeface="Arial" panose="020B0604020202020204" pitchFamily="34" charset="0"/>
                <a:cs typeface="Arial" panose="020B0604020202020204" pitchFamily="34" charset="0"/>
              </a:rPr>
              <a:t>Este rubro constituye el </a:t>
            </a:r>
            <a:r>
              <a:rPr lang="es-GT" sz="2200" dirty="0">
                <a:solidFill>
                  <a:srgbClr val="FF0000"/>
                </a:solidFill>
                <a:latin typeface="Arial" panose="020B0604020202020204" pitchFamily="34" charset="0"/>
                <a:cs typeface="Arial" panose="020B0604020202020204" pitchFamily="34" charset="0"/>
              </a:rPr>
              <a:t>0.8%</a:t>
            </a:r>
            <a:r>
              <a:rPr lang="es-GT" sz="2200" b="0" dirty="0">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total del presupuesto de la Secretaría Privada de la Presidencia.</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C7A65CF4-645F-FABB-993F-806D0D3538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2747" y="105773"/>
            <a:ext cx="3895725" cy="780415"/>
          </a:xfrm>
          <a:prstGeom prst="rect">
            <a:avLst/>
          </a:prstGeom>
        </p:spPr>
      </p:pic>
      <p:pic>
        <p:nvPicPr>
          <p:cNvPr id="3" name="Imagen 2">
            <a:extLst>
              <a:ext uri="{FF2B5EF4-FFF2-40B4-BE49-F238E27FC236}">
                <a16:creationId xmlns:a16="http://schemas.microsoft.com/office/drawing/2014/main" id="{0600B18E-32BE-167B-A568-528D702EE69F}"/>
              </a:ext>
            </a:extLst>
          </p:cNvPr>
          <p:cNvPicPr>
            <a:picLocks noChangeAspect="1"/>
          </p:cNvPicPr>
          <p:nvPr/>
        </p:nvPicPr>
        <p:blipFill>
          <a:blip r:embed="rId6"/>
          <a:stretch>
            <a:fillRect/>
          </a:stretch>
        </p:blipFill>
        <p:spPr>
          <a:xfrm>
            <a:off x="9372203" y="6319794"/>
            <a:ext cx="2310641" cy="384081"/>
          </a:xfrm>
          <a:prstGeom prst="rect">
            <a:avLst/>
          </a:prstGeom>
        </p:spPr>
      </p:pic>
    </p:spTree>
    <p:extLst>
      <p:ext uri="{BB962C8B-B14F-4D97-AF65-F5344CB8AC3E}">
        <p14:creationId xmlns:p14="http://schemas.microsoft.com/office/powerpoint/2010/main" val="415050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948873" y="1070523"/>
            <a:ext cx="9408895" cy="523220"/>
          </a:xfrm>
          <a:prstGeom prst="rect">
            <a:avLst/>
          </a:prstGeom>
          <a:noFill/>
        </p:spPr>
        <p:txBody>
          <a:bodyPr wrap="square" rtlCol="0">
            <a:spAutoFit/>
          </a:bodyPr>
          <a:lstStyle/>
          <a:p>
            <a:pPr lvl="0"/>
            <a:r>
              <a:rPr lang="es-GT" sz="2800" b="1" dirty="0">
                <a:latin typeface="Arial" panose="020B0604020202020204" pitchFamily="34" charset="0"/>
                <a:cs typeface="Arial" panose="020B0604020202020204" pitchFamily="34" charset="0"/>
              </a:rPr>
              <a:t>¿QUÉ FINALIDADES ATIENDE “LA INSTITUCIÓN”?</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8" name="Picture 2" descr="Target arm | Icono Gratis">
            <a:extLst>
              <a:ext uri="{FF2B5EF4-FFF2-40B4-BE49-F238E27FC236}">
                <a16:creationId xmlns:a16="http://schemas.microsoft.com/office/drawing/2014/main" id="{9D9C6369-DFBF-4BDA-9D46-5BC151878635}"/>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9902" y="331588"/>
            <a:ext cx="1477870" cy="147787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a:extLst>
              <a:ext uri="{FF2B5EF4-FFF2-40B4-BE49-F238E27FC236}">
                <a16:creationId xmlns:a16="http://schemas.microsoft.com/office/drawing/2014/main" id="{AE969403-F89B-4306-AA5A-257D80D16C24}"/>
              </a:ext>
            </a:extLst>
          </p:cNvPr>
          <p:cNvSpPr txBox="1">
            <a:spLocks/>
          </p:cNvSpPr>
          <p:nvPr/>
        </p:nvSpPr>
        <p:spPr>
          <a:xfrm>
            <a:off x="1253087" y="2037348"/>
            <a:ext cx="7406641" cy="4177114"/>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pPr>
            <a:endParaRPr lang="es-GT" sz="20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Cada entidad atiende y prioriza las finalidades que le corresponden de conformidad con la ley. En el caso de la Secretaría Privada de la Presidencia, destina su presupuesto a los Servicios Públicos Generales.</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3750DE5C-C769-4FEC-B6BB-33ABBA1B75D5}"/>
              </a:ext>
            </a:extLst>
          </p:cNvPr>
          <p:cNvSpPr txBox="1">
            <a:spLocks/>
          </p:cNvSpPr>
          <p:nvPr/>
        </p:nvSpPr>
        <p:spPr>
          <a:xfrm>
            <a:off x="9144000" y="2262807"/>
            <a:ext cx="2833318"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accent1">
                    <a:lumMod val="50000"/>
                  </a:schemeClr>
                </a:solidFill>
                <a:latin typeface="Arial" panose="020B0604020202020204" pitchFamily="34" charset="0"/>
                <a:cs typeface="Arial" panose="020B0604020202020204" pitchFamily="34" charset="0"/>
              </a:rPr>
              <a:t>La principal finalidad que se atiende es Servicios Públicos con un</a:t>
            </a:r>
            <a:r>
              <a:rPr lang="es-GT" sz="2000" b="0" dirty="0">
                <a:solidFill>
                  <a:schemeClr val="tx1"/>
                </a:solidFill>
                <a:latin typeface="Arial" panose="020B0604020202020204" pitchFamily="34" charset="0"/>
                <a:cs typeface="Arial" panose="020B0604020202020204" pitchFamily="34" charset="0"/>
              </a:rPr>
              <a:t> </a:t>
            </a:r>
            <a:r>
              <a:rPr lang="es-GT" sz="2000" dirty="0">
                <a:solidFill>
                  <a:srgbClr val="FF0000"/>
                </a:solidFill>
                <a:latin typeface="Arial" panose="020B0604020202020204" pitchFamily="34" charset="0"/>
                <a:cs typeface="Arial" panose="020B0604020202020204" pitchFamily="34" charset="0"/>
              </a:rPr>
              <a:t>25.80%</a:t>
            </a:r>
            <a:r>
              <a:rPr lang="es-GT" sz="2000" b="0" dirty="0">
                <a:solidFill>
                  <a:schemeClr val="tx1"/>
                </a:solidFill>
                <a:latin typeface="Arial" panose="020B0604020202020204" pitchFamily="34" charset="0"/>
                <a:cs typeface="Arial" panose="020B0604020202020204" pitchFamily="34" charset="0"/>
              </a:rPr>
              <a:t> </a:t>
            </a:r>
            <a:r>
              <a:rPr lang="es-GT" sz="2000" b="0" dirty="0">
                <a:solidFill>
                  <a:schemeClr val="accent1">
                    <a:lumMod val="50000"/>
                  </a:schemeClr>
                </a:solidFill>
                <a:latin typeface="Arial" panose="020B0604020202020204" pitchFamily="34" charset="0"/>
                <a:cs typeface="Arial" panose="020B0604020202020204" pitchFamily="34" charset="0"/>
              </a:rPr>
              <a:t>del presupuesto total de la Secretaría Privada de la Presidencia .</a:t>
            </a:r>
            <a:endParaRPr lang="es-GT" sz="22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71995497-9DD2-04B6-5759-0B6D6065C1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8196" y="84403"/>
            <a:ext cx="3895725" cy="780415"/>
          </a:xfrm>
          <a:prstGeom prst="rect">
            <a:avLst/>
          </a:prstGeom>
        </p:spPr>
      </p:pic>
      <p:pic>
        <p:nvPicPr>
          <p:cNvPr id="3" name="Imagen 2">
            <a:extLst>
              <a:ext uri="{FF2B5EF4-FFF2-40B4-BE49-F238E27FC236}">
                <a16:creationId xmlns:a16="http://schemas.microsoft.com/office/drawing/2014/main" id="{DE836ECF-7696-B6AF-8B04-8144B0270096}"/>
              </a:ext>
            </a:extLst>
          </p:cNvPr>
          <p:cNvPicPr>
            <a:picLocks noChangeAspect="1"/>
          </p:cNvPicPr>
          <p:nvPr/>
        </p:nvPicPr>
        <p:blipFill>
          <a:blip r:embed="rId6"/>
          <a:stretch>
            <a:fillRect/>
          </a:stretch>
        </p:blipFill>
        <p:spPr>
          <a:xfrm>
            <a:off x="9372203" y="6319794"/>
            <a:ext cx="2310641" cy="384081"/>
          </a:xfrm>
          <a:prstGeom prst="rect">
            <a:avLst/>
          </a:prstGeom>
        </p:spPr>
      </p:pic>
    </p:spTree>
    <p:extLst>
      <p:ext uri="{BB962C8B-B14F-4D97-AF65-F5344CB8AC3E}">
        <p14:creationId xmlns:p14="http://schemas.microsoft.com/office/powerpoint/2010/main" val="923213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22037" y="880231"/>
            <a:ext cx="10535732" cy="892552"/>
          </a:xfrm>
          <a:prstGeom prst="rect">
            <a:avLst/>
          </a:prstGeom>
          <a:noFill/>
        </p:spPr>
        <p:txBody>
          <a:bodyPr wrap="square" rtlCol="0">
            <a:spAutoFit/>
          </a:bodyPr>
          <a:lstStyle/>
          <a:p>
            <a:pPr lvl="0" algn="just"/>
            <a:r>
              <a:rPr lang="es-GT" sz="2600" b="1" dirty="0">
                <a:latin typeface="Arial" panose="020B0604020202020204" pitchFamily="34" charset="0"/>
                <a:cs typeface="Arial" panose="020B0604020202020204" pitchFamily="34" charset="0"/>
              </a:rPr>
              <a:t>EJECUCIÓN PRESUPUESTARIA POR FINALIDAD AL PRIMER CUATRIMESTRE 2023</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2" name="Imagen 1">
            <a:extLst>
              <a:ext uri="{FF2B5EF4-FFF2-40B4-BE49-F238E27FC236}">
                <a16:creationId xmlns:a16="http://schemas.microsoft.com/office/drawing/2014/main" id="{DC2A8ACB-4949-ABE4-D4D0-850F198703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7340" y="64008"/>
            <a:ext cx="3895725" cy="780415"/>
          </a:xfrm>
          <a:prstGeom prst="rect">
            <a:avLst/>
          </a:prstGeom>
        </p:spPr>
      </p:pic>
      <p:pic>
        <p:nvPicPr>
          <p:cNvPr id="3" name="Imagen 2">
            <a:extLst>
              <a:ext uri="{FF2B5EF4-FFF2-40B4-BE49-F238E27FC236}">
                <a16:creationId xmlns:a16="http://schemas.microsoft.com/office/drawing/2014/main" id="{0EA14359-AFDD-D626-789D-49DCD7972FF1}"/>
              </a:ext>
            </a:extLst>
          </p:cNvPr>
          <p:cNvPicPr>
            <a:picLocks noChangeAspect="1"/>
          </p:cNvPicPr>
          <p:nvPr/>
        </p:nvPicPr>
        <p:blipFill>
          <a:blip r:embed="rId5"/>
          <a:stretch>
            <a:fillRect/>
          </a:stretch>
        </p:blipFill>
        <p:spPr>
          <a:xfrm>
            <a:off x="9372203" y="6319794"/>
            <a:ext cx="2310641" cy="384081"/>
          </a:xfrm>
          <a:prstGeom prst="rect">
            <a:avLst/>
          </a:prstGeom>
        </p:spPr>
      </p:pic>
      <p:pic>
        <p:nvPicPr>
          <p:cNvPr id="5" name="Imagen 4">
            <a:extLst>
              <a:ext uri="{FF2B5EF4-FFF2-40B4-BE49-F238E27FC236}">
                <a16:creationId xmlns:a16="http://schemas.microsoft.com/office/drawing/2014/main" id="{886329F7-84AC-3F4D-49E6-3E475ECAB281}"/>
              </a:ext>
            </a:extLst>
          </p:cNvPr>
          <p:cNvPicPr>
            <a:picLocks noChangeAspect="1"/>
          </p:cNvPicPr>
          <p:nvPr/>
        </p:nvPicPr>
        <p:blipFill>
          <a:blip r:embed="rId6"/>
          <a:stretch>
            <a:fillRect/>
          </a:stretch>
        </p:blipFill>
        <p:spPr>
          <a:xfrm>
            <a:off x="2176272" y="1992179"/>
            <a:ext cx="7964424" cy="3859982"/>
          </a:xfrm>
          <a:prstGeom prst="rect">
            <a:avLst/>
          </a:prstGeom>
        </p:spPr>
      </p:pic>
    </p:spTree>
    <p:extLst>
      <p:ext uri="{BB962C8B-B14F-4D97-AF65-F5344CB8AC3E}">
        <p14:creationId xmlns:p14="http://schemas.microsoft.com/office/powerpoint/2010/main" val="3645549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2"/>
          <p:cNvSpPr/>
          <p:nvPr/>
        </p:nvSpPr>
        <p:spPr>
          <a:xfrm flipH="1">
            <a:off x="3516350" y="2660700"/>
            <a:ext cx="5569200" cy="157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145400" y="2660700"/>
            <a:ext cx="1237200" cy="1578000"/>
          </a:xfrm>
          <a:prstGeom prst="rect">
            <a:avLst/>
          </a:prstGeom>
          <a:solidFill>
            <a:srgbClr val="36B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txBox="1"/>
          <p:nvPr/>
        </p:nvSpPr>
        <p:spPr>
          <a:xfrm>
            <a:off x="4536351" y="2918275"/>
            <a:ext cx="4250100" cy="1108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GT" sz="3300" dirty="0">
                <a:solidFill>
                  <a:srgbClr val="36B3CE"/>
                </a:solidFill>
                <a:latin typeface="Vollkorn Medium"/>
                <a:ea typeface="Vollkorn Medium"/>
                <a:cs typeface="Vollkorn Medium"/>
                <a:sym typeface="Vollkorn Medium"/>
              </a:rPr>
              <a:t>AVANCES Y RESULTADOS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694021" y="980790"/>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PRINCIPALES AVANCES Y RESULTADOS</a:t>
            </a:r>
          </a:p>
        </p:txBody>
      </p:sp>
      <p:sp>
        <p:nvSpPr>
          <p:cNvPr id="5" name="Marcador de contenido 6">
            <a:extLst>
              <a:ext uri="{FF2B5EF4-FFF2-40B4-BE49-F238E27FC236}">
                <a16:creationId xmlns:a16="http://schemas.microsoft.com/office/drawing/2014/main" id="{F4B3CC79-A6C1-4C1C-A9BA-019046001DA4}"/>
              </a:ext>
            </a:extLst>
          </p:cNvPr>
          <p:cNvSpPr txBox="1">
            <a:spLocks/>
          </p:cNvSpPr>
          <p:nvPr/>
        </p:nvSpPr>
        <p:spPr>
          <a:xfrm>
            <a:off x="206619" y="1643720"/>
            <a:ext cx="11778761"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GT" sz="1900" b="1" dirty="0">
                <a:solidFill>
                  <a:srgbClr val="FF0000"/>
                </a:solidFill>
                <a:latin typeface="Arial" panose="020B0604020202020204" pitchFamily="34" charset="0"/>
                <a:cs typeface="Arial" panose="020B0604020202020204" pitchFamily="34" charset="0"/>
              </a:rPr>
              <a:t>876</a:t>
            </a:r>
            <a:r>
              <a:rPr lang="es-GT" sz="1900" b="1" dirty="0">
                <a:solidFill>
                  <a:srgbClr val="0070C0"/>
                </a:solidFill>
                <a:latin typeface="Arial" panose="020B0604020202020204" pitchFamily="34" charset="0"/>
                <a:cs typeface="Arial" panose="020B0604020202020204" pitchFamily="34" charset="0"/>
              </a:rPr>
              <a:t> solicitudes </a:t>
            </a:r>
            <a:r>
              <a:rPr lang="es-GT" sz="1900" dirty="0">
                <a:solidFill>
                  <a:srgbClr val="000000"/>
                </a:solidFill>
                <a:latin typeface="Arial" panose="020B0604020202020204" pitchFamily="34" charset="0"/>
                <a:cs typeface="Arial" panose="020B0604020202020204" pitchFamily="34" charset="0"/>
              </a:rPr>
              <a:t>atendidas y direccionadas a donde corresponda.</a:t>
            </a:r>
          </a:p>
          <a:p>
            <a:pPr marL="0" indent="0">
              <a:buFont typeface="Arial" panose="020B0604020202020204" pitchFamily="34" charset="0"/>
              <a:buNone/>
            </a:pPr>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s-GT" sz="1000" b="1" dirty="0">
                <a:solidFill>
                  <a:srgbClr val="000000"/>
                </a:solidFill>
                <a:latin typeface="Arial" panose="020B0604020202020204" pitchFamily="34" charset="0"/>
                <a:cs typeface="Arial" panose="020B0604020202020204" pitchFamily="34" charset="0"/>
              </a:rPr>
              <a:t>                           						 												</a:t>
            </a:r>
            <a:endParaRPr lang="es-GT" sz="1000" dirty="0">
              <a:solidFill>
                <a:srgbClr val="000000"/>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2D0CB472-1113-2F7C-7BF4-1E679E5832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3206" y="92241"/>
            <a:ext cx="3895725" cy="780415"/>
          </a:xfrm>
          <a:prstGeom prst="rect">
            <a:avLst/>
          </a:prstGeom>
        </p:spPr>
      </p:pic>
      <p:pic>
        <p:nvPicPr>
          <p:cNvPr id="3" name="Imagen 2">
            <a:extLst>
              <a:ext uri="{FF2B5EF4-FFF2-40B4-BE49-F238E27FC236}">
                <a16:creationId xmlns:a16="http://schemas.microsoft.com/office/drawing/2014/main" id="{75FA93C3-C3F4-EE7C-2CAC-32438B27F3F7}"/>
              </a:ext>
            </a:extLst>
          </p:cNvPr>
          <p:cNvPicPr>
            <a:picLocks noChangeAspect="1"/>
          </p:cNvPicPr>
          <p:nvPr/>
        </p:nvPicPr>
        <p:blipFill>
          <a:blip r:embed="rId5"/>
          <a:stretch>
            <a:fillRect/>
          </a:stretch>
        </p:blipFill>
        <p:spPr>
          <a:xfrm>
            <a:off x="4818888" y="2074764"/>
            <a:ext cx="5708636" cy="3804828"/>
          </a:xfrm>
          <a:prstGeom prst="rect">
            <a:avLst/>
          </a:prstGeom>
        </p:spPr>
      </p:pic>
      <p:pic>
        <p:nvPicPr>
          <p:cNvPr id="7" name="Imagen 6">
            <a:extLst>
              <a:ext uri="{FF2B5EF4-FFF2-40B4-BE49-F238E27FC236}">
                <a16:creationId xmlns:a16="http://schemas.microsoft.com/office/drawing/2014/main" id="{FF63C51E-F6E3-ADEA-74B4-A6CA6700E7C1}"/>
              </a:ext>
            </a:extLst>
          </p:cNvPr>
          <p:cNvPicPr>
            <a:picLocks noChangeAspect="1"/>
          </p:cNvPicPr>
          <p:nvPr/>
        </p:nvPicPr>
        <p:blipFill>
          <a:blip r:embed="rId6"/>
          <a:stretch>
            <a:fillRect/>
          </a:stretch>
        </p:blipFill>
        <p:spPr>
          <a:xfrm>
            <a:off x="9372203" y="6319794"/>
            <a:ext cx="2310641" cy="384081"/>
          </a:xfrm>
          <a:prstGeom prst="rect">
            <a:avLst/>
          </a:prstGeom>
        </p:spPr>
      </p:pic>
      <p:pic>
        <p:nvPicPr>
          <p:cNvPr id="8" name="Imagen 7">
            <a:extLst>
              <a:ext uri="{FF2B5EF4-FFF2-40B4-BE49-F238E27FC236}">
                <a16:creationId xmlns:a16="http://schemas.microsoft.com/office/drawing/2014/main" id="{658DD135-3F20-04D8-A788-E470AF7C98E7}"/>
              </a:ext>
            </a:extLst>
          </p:cNvPr>
          <p:cNvPicPr>
            <a:picLocks noChangeAspect="1"/>
          </p:cNvPicPr>
          <p:nvPr/>
        </p:nvPicPr>
        <p:blipFill>
          <a:blip r:embed="rId6"/>
          <a:stretch>
            <a:fillRect/>
          </a:stretch>
        </p:blipFill>
        <p:spPr>
          <a:xfrm>
            <a:off x="9258290" y="6283388"/>
            <a:ext cx="2310641" cy="384081"/>
          </a:xfrm>
          <a:prstGeom prst="rect">
            <a:avLst/>
          </a:prstGeom>
        </p:spPr>
      </p:pic>
    </p:spTree>
    <p:extLst>
      <p:ext uri="{BB962C8B-B14F-4D97-AF65-F5344CB8AC3E}">
        <p14:creationId xmlns:p14="http://schemas.microsoft.com/office/powerpoint/2010/main" val="16766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2"/>
          <p:cNvSpPr/>
          <p:nvPr/>
        </p:nvSpPr>
        <p:spPr>
          <a:xfrm flipH="1">
            <a:off x="3516350" y="2660700"/>
            <a:ext cx="5569200" cy="157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145400" y="2660700"/>
            <a:ext cx="1237200" cy="1578000"/>
          </a:xfrm>
          <a:prstGeom prst="rect">
            <a:avLst/>
          </a:prstGeom>
          <a:solidFill>
            <a:srgbClr val="36B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txBox="1"/>
          <p:nvPr/>
        </p:nvSpPr>
        <p:spPr>
          <a:xfrm>
            <a:off x="4536351" y="2918275"/>
            <a:ext cx="4250100" cy="110795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3300" dirty="0">
                <a:solidFill>
                  <a:srgbClr val="36B3CE"/>
                </a:solidFill>
                <a:latin typeface="Vollkorn Medium"/>
                <a:ea typeface="Vollkorn Medium"/>
                <a:cs typeface="Vollkorn Medium"/>
                <a:sym typeface="Vollkorn Medium"/>
              </a:rPr>
              <a:t>L</a:t>
            </a:r>
            <a:r>
              <a:rPr lang="es-GT" sz="3300" dirty="0">
                <a:solidFill>
                  <a:srgbClr val="36B3CE"/>
                </a:solidFill>
                <a:latin typeface="Vollkorn Medium"/>
                <a:ea typeface="Vollkorn Medium"/>
                <a:cs typeface="Vollkorn Medium"/>
                <a:sym typeface="Vollkorn Medium"/>
              </a:rPr>
              <a:t>OGROS INSTITUCIONALES</a:t>
            </a:r>
            <a:endParaRPr sz="3300" dirty="0">
              <a:solidFill>
                <a:srgbClr val="36B3CE"/>
              </a:solidFill>
              <a:latin typeface="Vollkorn Medium"/>
              <a:ea typeface="Vollkorn Medium"/>
              <a:cs typeface="Vollkorn Medium"/>
              <a:sym typeface="Vollkorn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379494" y="1049846"/>
            <a:ext cx="9408895" cy="492443"/>
          </a:xfrm>
          <a:prstGeom prst="rect">
            <a:avLst/>
          </a:prstGeom>
          <a:noFill/>
        </p:spPr>
        <p:txBody>
          <a:bodyPr wrap="square" rtlCol="0">
            <a:spAutoFit/>
          </a:bodyPr>
          <a:lstStyle/>
          <a:p>
            <a:r>
              <a:rPr lang="es-MX" sz="2600" b="1" dirty="0">
                <a:latin typeface="Arial" panose="020B0604020202020204" pitchFamily="34" charset="0"/>
                <a:cs typeface="Arial" panose="020B0604020202020204" pitchFamily="34" charset="0"/>
              </a:rPr>
              <a:t>CONSOLIDADO DE LOGROS INSTITUCIONALES</a:t>
            </a:r>
            <a:endParaRPr lang="es-GT" sz="2600" b="1" dirty="0">
              <a:latin typeface="Arial" panose="020B0604020202020204" pitchFamily="34" charset="0"/>
              <a:cs typeface="Arial" panose="020B0604020202020204" pitchFamily="34" charset="0"/>
            </a:endParaRPr>
          </a:p>
        </p:txBody>
      </p:sp>
      <p:graphicFrame>
        <p:nvGraphicFramePr>
          <p:cNvPr id="7" name="Tabla 6">
            <a:extLst>
              <a:ext uri="{FF2B5EF4-FFF2-40B4-BE49-F238E27FC236}">
                <a16:creationId xmlns:a16="http://schemas.microsoft.com/office/drawing/2014/main" id="{FABC418E-4C28-447E-A8CA-D8C4E85D9B2A}"/>
              </a:ext>
            </a:extLst>
          </p:cNvPr>
          <p:cNvGraphicFramePr>
            <a:graphicFrameLocks noGrp="1"/>
          </p:cNvGraphicFramePr>
          <p:nvPr>
            <p:extLst>
              <p:ext uri="{D42A27DB-BD31-4B8C-83A1-F6EECF244321}">
                <p14:modId xmlns:p14="http://schemas.microsoft.com/office/powerpoint/2010/main" val="2407170675"/>
              </p:ext>
            </p:extLst>
          </p:nvPr>
        </p:nvGraphicFramePr>
        <p:xfrm>
          <a:off x="1219017" y="1542289"/>
          <a:ext cx="9753965" cy="4386715"/>
        </p:xfrm>
        <a:graphic>
          <a:graphicData uri="http://schemas.openxmlformats.org/drawingml/2006/table">
            <a:tbl>
              <a:tblPr firstRow="1" bandRow="1">
                <a:tableStyleId>{FABFCF23-3B69-468F-B69F-88F6DE6A72F2}</a:tableStyleId>
              </a:tblPr>
              <a:tblGrid>
                <a:gridCol w="9753965">
                  <a:extLst>
                    <a:ext uri="{9D8B030D-6E8A-4147-A177-3AD203B41FA5}">
                      <a16:colId xmlns:a16="http://schemas.microsoft.com/office/drawing/2014/main" val="3515177168"/>
                    </a:ext>
                  </a:extLst>
                </a:gridCol>
              </a:tblGrid>
              <a:tr h="721895">
                <a:tc>
                  <a:txBody>
                    <a:bodyPr/>
                    <a:lstStyle/>
                    <a:p>
                      <a:pPr algn="ctr"/>
                      <a:r>
                        <a:rPr lang="es-MX" sz="1700" dirty="0">
                          <a:latin typeface="Arial" panose="020B0604020202020204" pitchFamily="34" charset="0"/>
                          <a:cs typeface="Arial" panose="020B0604020202020204" pitchFamily="34" charset="0"/>
                        </a:rPr>
                        <a:t>Logros institucionales</a:t>
                      </a:r>
                      <a:endParaRPr lang="es-GT" sz="17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004642520"/>
                  </a:ext>
                </a:extLst>
              </a:tr>
              <a:tr h="721895">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1. </a:t>
                      </a:r>
                      <a:r>
                        <a:rPr lang="es-ES" sz="1500" u="none" dirty="0">
                          <a:latin typeface="Arial" panose="020B0604020202020204" pitchFamily="34" charset="0"/>
                          <a:cs typeface="Arial" panose="020B0604020202020204" pitchFamily="34" charset="0"/>
                        </a:rPr>
                        <a:t>Implementación del pago con Tarjeta de Compras Institucional -TCI- y la creación del Manual de Normas y Procedimientos.</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3283163"/>
                  </a:ext>
                </a:extLst>
              </a:tr>
              <a:tr h="749417">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2. </a:t>
                      </a:r>
                      <a:r>
                        <a:rPr lang="es-ES" sz="1500" u="none" dirty="0">
                          <a:latin typeface="Arial" panose="020B0604020202020204" pitchFamily="34" charset="0"/>
                          <a:cs typeface="Arial" panose="020B0604020202020204" pitchFamily="34" charset="0"/>
                        </a:rPr>
                        <a:t>Elaboración y publicación del Informe Anual de Control Interno 2022, que incluye la Matriz de evaluación de Riegos, Mapa de Riesgos, Plan de Trabajo de evaluación de Riesgos, Matriz de continuidad de Evaluación de riesgos.</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912561"/>
                  </a:ext>
                </a:extLst>
              </a:tr>
              <a:tr h="721895">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3. </a:t>
                      </a:r>
                      <a:r>
                        <a:rPr lang="es-ES" sz="1500" u="none" dirty="0">
                          <a:latin typeface="Arial" panose="020B0604020202020204" pitchFamily="34" charset="0"/>
                          <a:cs typeface="Arial" panose="020B0604020202020204" pitchFamily="34" charset="0"/>
                        </a:rPr>
                        <a:t>Implementación de la simplificación del trámite administrativo de recepción de correspondencia.</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6203120"/>
                  </a:ext>
                </a:extLst>
              </a:tr>
              <a:tr h="721895">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4. </a:t>
                      </a:r>
                      <a:r>
                        <a:rPr lang="es-ES" sz="1500" u="none" dirty="0">
                          <a:latin typeface="Arial" panose="020B0604020202020204" pitchFamily="34" charset="0"/>
                          <a:cs typeface="Arial" panose="020B0604020202020204" pitchFamily="34" charset="0"/>
                        </a:rPr>
                        <a:t>Se emitió el Reglamento de Personal de la Secretaría Privada de la Presidencia.</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103032"/>
                  </a:ext>
                </a:extLst>
              </a:tr>
              <a:tr h="721895">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5. </a:t>
                      </a:r>
                      <a:r>
                        <a:rPr lang="es-GT" sz="1500" u="none" kern="1200" dirty="0">
                          <a:solidFill>
                            <a:schemeClr val="dk1"/>
                          </a:solidFill>
                          <a:latin typeface="Arial" panose="020B0604020202020204" pitchFamily="34" charset="0"/>
                          <a:ea typeface="+mn-ea"/>
                          <a:cs typeface="Arial" panose="020B0604020202020204" pitchFamily="34" charset="0"/>
                        </a:rPr>
                        <a:t>Seguimiento a las prioridades presidenciales según la Política General de Gobierno PGG 2020-2024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9642470"/>
                  </a:ext>
                </a:extLst>
              </a:tr>
            </a:tbl>
          </a:graphicData>
        </a:graphic>
      </p:graphicFrame>
      <p:pic>
        <p:nvPicPr>
          <p:cNvPr id="2" name="Imagen 1">
            <a:extLst>
              <a:ext uri="{FF2B5EF4-FFF2-40B4-BE49-F238E27FC236}">
                <a16:creationId xmlns:a16="http://schemas.microsoft.com/office/drawing/2014/main" id="{978454D7-8D4B-D551-E71A-5E02D687E1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0377" y="61902"/>
            <a:ext cx="3895725" cy="780415"/>
          </a:xfrm>
          <a:prstGeom prst="rect">
            <a:avLst/>
          </a:prstGeom>
        </p:spPr>
      </p:pic>
      <p:pic>
        <p:nvPicPr>
          <p:cNvPr id="3" name="Imagen 2">
            <a:extLst>
              <a:ext uri="{FF2B5EF4-FFF2-40B4-BE49-F238E27FC236}">
                <a16:creationId xmlns:a16="http://schemas.microsoft.com/office/drawing/2014/main" id="{E131C6E3-D52A-8C50-5FAF-9366BCA2A145}"/>
              </a:ext>
            </a:extLst>
          </p:cNvPr>
          <p:cNvPicPr>
            <a:picLocks noChangeAspect="1"/>
          </p:cNvPicPr>
          <p:nvPr/>
        </p:nvPicPr>
        <p:blipFill>
          <a:blip r:embed="rId5"/>
          <a:stretch>
            <a:fillRect/>
          </a:stretch>
        </p:blipFill>
        <p:spPr>
          <a:xfrm>
            <a:off x="9258290" y="6283388"/>
            <a:ext cx="2310641" cy="384081"/>
          </a:xfrm>
          <a:prstGeom prst="rect">
            <a:avLst/>
          </a:prstGeom>
        </p:spPr>
      </p:pic>
    </p:spTree>
    <p:extLst>
      <p:ext uri="{BB962C8B-B14F-4D97-AF65-F5344CB8AC3E}">
        <p14:creationId xmlns:p14="http://schemas.microsoft.com/office/powerpoint/2010/main" val="565254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2"/>
          <p:cNvSpPr/>
          <p:nvPr/>
        </p:nvSpPr>
        <p:spPr>
          <a:xfrm flipH="1">
            <a:off x="3516350" y="2660700"/>
            <a:ext cx="5569200" cy="157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145400" y="2660700"/>
            <a:ext cx="1237200" cy="1578000"/>
          </a:xfrm>
          <a:prstGeom prst="rect">
            <a:avLst/>
          </a:prstGeom>
          <a:solidFill>
            <a:srgbClr val="36B3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txBox="1"/>
          <p:nvPr/>
        </p:nvSpPr>
        <p:spPr>
          <a:xfrm>
            <a:off x="4536351" y="2918275"/>
            <a:ext cx="4250100"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3300" dirty="0">
                <a:solidFill>
                  <a:srgbClr val="36B3CE"/>
                </a:solidFill>
                <a:latin typeface="Vollkorn Medium"/>
                <a:ea typeface="Vollkorn Medium"/>
                <a:cs typeface="Vollkorn Medium"/>
                <a:sym typeface="Vollkorn Medium"/>
              </a:rPr>
              <a:t>TENDENCIAS</a:t>
            </a:r>
            <a:endParaRPr sz="3300" dirty="0">
              <a:solidFill>
                <a:srgbClr val="36B3CE"/>
              </a:solidFill>
              <a:latin typeface="Vollkorn Medium"/>
              <a:ea typeface="Vollkorn Medium"/>
              <a:cs typeface="Vollkorn Medium"/>
              <a:sym typeface="Vollkorn Medium"/>
            </a:endParaRPr>
          </a:p>
        </p:txBody>
      </p:sp>
      <p:sp>
        <p:nvSpPr>
          <p:cNvPr id="49" name="Google Shape;49;p2"/>
          <p:cNvSpPr txBox="1"/>
          <p:nvPr/>
        </p:nvSpPr>
        <p:spPr>
          <a:xfrm>
            <a:off x="3267850" y="2474850"/>
            <a:ext cx="1114800" cy="147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GT" sz="9000">
                <a:solidFill>
                  <a:schemeClr val="lt1"/>
                </a:solidFill>
                <a:latin typeface="Vollkorn ExtraBold"/>
                <a:ea typeface="Vollkorn ExtraBold"/>
                <a:cs typeface="Vollkorn ExtraBold"/>
                <a:sym typeface="Vollkorn ExtraBold"/>
              </a:rPr>
              <a:t>4</a:t>
            </a:r>
            <a:endParaRPr sz="9000">
              <a:solidFill>
                <a:schemeClr val="lt1"/>
              </a:solidFill>
              <a:latin typeface="Vollkorn ExtraBold"/>
              <a:ea typeface="Vollkorn ExtraBold"/>
              <a:cs typeface="Vollkorn ExtraBold"/>
              <a:sym typeface="Vollkorn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2270823" y="954504"/>
            <a:ext cx="7787578" cy="892552"/>
          </a:xfrm>
          <a:prstGeom prst="rect">
            <a:avLst/>
          </a:prstGeom>
          <a:noFill/>
        </p:spPr>
        <p:txBody>
          <a:bodyPr wrap="square" rtlCol="0">
            <a:spAutoFit/>
          </a:bodyPr>
          <a:lstStyle/>
          <a:p>
            <a:pPr algn="just"/>
            <a:r>
              <a:rPr lang="es-GT" sz="2600" b="1" dirty="0">
                <a:latin typeface="Arial" panose="020B0604020202020204" pitchFamily="34" charset="0"/>
                <a:cs typeface="Arial" panose="020B0604020202020204" pitchFamily="34" charset="0"/>
              </a:rPr>
              <a:t>¿QUÉ TENDENCIA MUESTRA EL USO DE LOS</a:t>
            </a:r>
          </a:p>
          <a:p>
            <a:r>
              <a:rPr lang="es-GT" sz="2600" b="1" dirty="0">
                <a:latin typeface="Arial" panose="020B0604020202020204" pitchFamily="34" charset="0"/>
                <a:cs typeface="Arial" panose="020B0604020202020204" pitchFamily="34" charset="0"/>
              </a:rPr>
              <a:t>  RECURSOS PÚBLICOS?</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4" name="Picture 2" descr="7 TENDENCIAS TECNOLÓGICAS PARA EL EL 2021 | MQA">
            <a:extLst>
              <a:ext uri="{FF2B5EF4-FFF2-40B4-BE49-F238E27FC236}">
                <a16:creationId xmlns:a16="http://schemas.microsoft.com/office/drawing/2014/main" id="{917C53C8-656A-4193-A96D-93181679B160}"/>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6285" y="449208"/>
            <a:ext cx="2044538" cy="1534116"/>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47807CF3-2ECE-41D9-AD9D-BB74C004433D}"/>
              </a:ext>
            </a:extLst>
          </p:cNvPr>
          <p:cNvSpPr txBox="1">
            <a:spLocks/>
          </p:cNvSpPr>
          <p:nvPr/>
        </p:nvSpPr>
        <p:spPr>
          <a:xfrm>
            <a:off x="987552" y="1992556"/>
            <a:ext cx="10241280" cy="4280824"/>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ES" sz="1600" b="0" dirty="0">
                <a:solidFill>
                  <a:schemeClr val="accent1">
                    <a:lumMod val="50000"/>
                  </a:schemeClr>
                </a:solidFill>
                <a:latin typeface="Arial" panose="020B0604020202020204" pitchFamily="34" charset="0"/>
                <a:cs typeface="Arial" panose="020B0604020202020204" pitchFamily="34" charset="0"/>
              </a:rPr>
              <a:t>La Secretaría Privada de la Presidencia, es una institución que tiene como función principal ser el órgano administrativo de apoyo al Presidente de la República en los asuntos que se sometan a su consideración, orientándolos conforme su naturaleza hacia donde corresponda, por lo tanto es una entidad que tiene como producto, el servicio al Presidente de la República, en tal sentido el gasto se orienta principalmente al pago del grupo de gasto 0 “Servicios Personales”, que integra al personal de apoyo administrativo y personal encargado de dar seguimiento a las prioridades presidenciales, así también a los demás grupos de gasto de funcionamiento que coadyuvan a la ejecución de actividades.  </a:t>
            </a:r>
          </a:p>
          <a:p>
            <a:pPr algn="just">
              <a:lnSpc>
                <a:spcPct val="150000"/>
              </a:lnSpc>
            </a:pPr>
            <a:endParaRPr lang="es-ES" sz="1600" b="0" dirty="0">
              <a:solidFill>
                <a:schemeClr val="accent1">
                  <a:lumMod val="50000"/>
                </a:schemeClr>
              </a:solidFill>
              <a:latin typeface="Arial" panose="020B0604020202020204" pitchFamily="34" charset="0"/>
              <a:cs typeface="Arial" panose="020B0604020202020204" pitchFamily="34" charset="0"/>
            </a:endParaRPr>
          </a:p>
          <a:p>
            <a:pPr algn="just">
              <a:lnSpc>
                <a:spcPct val="150000"/>
              </a:lnSpc>
            </a:pPr>
            <a:r>
              <a:rPr lang="es-ES" sz="1600" b="0" dirty="0">
                <a:solidFill>
                  <a:schemeClr val="accent1">
                    <a:lumMod val="50000"/>
                  </a:schemeClr>
                </a:solidFill>
                <a:latin typeface="Arial" panose="020B0604020202020204" pitchFamily="34" charset="0"/>
                <a:cs typeface="Arial" panose="020B0604020202020204" pitchFamily="34" charset="0"/>
              </a:rPr>
              <a:t>Es importante resaltar que la Institución no realiza proyectos de inversión, y los gastos que se reflejan en la tipología de inversión, obedecen al equipamiento institucional, el cual es necesario para que el personal realice sus funciones.</a:t>
            </a:r>
          </a:p>
        </p:txBody>
      </p:sp>
      <p:pic>
        <p:nvPicPr>
          <p:cNvPr id="2" name="Imagen 1">
            <a:extLst>
              <a:ext uri="{FF2B5EF4-FFF2-40B4-BE49-F238E27FC236}">
                <a16:creationId xmlns:a16="http://schemas.microsoft.com/office/drawing/2014/main" id="{33E9A170-BCCE-199C-D01E-C9ACB8355F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0134" y="18581"/>
            <a:ext cx="3895725" cy="780415"/>
          </a:xfrm>
          <a:prstGeom prst="rect">
            <a:avLst/>
          </a:prstGeom>
        </p:spPr>
      </p:pic>
      <p:pic>
        <p:nvPicPr>
          <p:cNvPr id="3" name="Imagen 2">
            <a:extLst>
              <a:ext uri="{FF2B5EF4-FFF2-40B4-BE49-F238E27FC236}">
                <a16:creationId xmlns:a16="http://schemas.microsoft.com/office/drawing/2014/main" id="{E8F1535C-C9F1-F815-8C79-4CD3A945C0FC}"/>
              </a:ext>
            </a:extLst>
          </p:cNvPr>
          <p:cNvPicPr>
            <a:picLocks noChangeAspect="1"/>
          </p:cNvPicPr>
          <p:nvPr/>
        </p:nvPicPr>
        <p:blipFill>
          <a:blip r:embed="rId6"/>
          <a:stretch>
            <a:fillRect/>
          </a:stretch>
        </p:blipFill>
        <p:spPr>
          <a:xfrm>
            <a:off x="9258290" y="6283388"/>
            <a:ext cx="2310641" cy="384081"/>
          </a:xfrm>
          <a:prstGeom prst="rect">
            <a:avLst/>
          </a:prstGeom>
        </p:spPr>
      </p:pic>
    </p:spTree>
    <p:extLst>
      <p:ext uri="{BB962C8B-B14F-4D97-AF65-F5344CB8AC3E}">
        <p14:creationId xmlns:p14="http://schemas.microsoft.com/office/powerpoint/2010/main" val="2756736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482929" y="1106515"/>
            <a:ext cx="10062526" cy="461665"/>
          </a:xfrm>
          <a:prstGeom prst="rect">
            <a:avLst/>
          </a:prstGeom>
          <a:noFill/>
        </p:spPr>
        <p:txBody>
          <a:bodyPr wrap="square" rtlCol="0">
            <a:spAutoFit/>
          </a:bodyPr>
          <a:lstStyle/>
          <a:p>
            <a:r>
              <a:rPr lang="es-GT" sz="2400" dirty="0">
                <a:latin typeface="Arial" panose="020B0604020202020204" pitchFamily="34" charset="0"/>
                <a:cs typeface="Arial" panose="020B0604020202020204" pitchFamily="34" charset="0"/>
              </a:rPr>
              <a:t>¿</a:t>
            </a:r>
            <a:r>
              <a:rPr lang="es-GT" sz="2400" b="1" dirty="0">
                <a:latin typeface="Arial" panose="020B0604020202020204" pitchFamily="34" charset="0"/>
                <a:cs typeface="Arial" panose="020B0604020202020204" pitchFamily="34" charset="0"/>
              </a:rPr>
              <a:t>QUÉ RESULTADOS SE OBTUVIERON EN EL MARCO DE LA PGG?</a:t>
            </a:r>
            <a:endParaRPr lang="es-GT" sz="2400" b="1" dirty="0">
              <a:solidFill>
                <a:schemeClr val="accent1">
                  <a:lumMod val="50000"/>
                </a:schemeClr>
              </a:solidFill>
              <a:latin typeface="Arial" panose="020B0604020202020204" pitchFamily="34" charset="0"/>
              <a:cs typeface="Arial" panose="020B0604020202020204" pitchFamily="34" charset="0"/>
            </a:endParaRPr>
          </a:p>
        </p:txBody>
      </p:sp>
      <p:pic>
        <p:nvPicPr>
          <p:cNvPr id="7" name="Picture 6" descr="Noticias de Canción de Abril - TuneCore">
            <a:extLst>
              <a:ext uri="{FF2B5EF4-FFF2-40B4-BE49-F238E27FC236}">
                <a16:creationId xmlns:a16="http://schemas.microsoft.com/office/drawing/2014/main" id="{2AE6E717-3690-46C5-B7B7-D7B8A68373EB}"/>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9027" y="376874"/>
            <a:ext cx="1482929" cy="1475868"/>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5138438-1E98-4170-8679-FC69EB14CABC}"/>
              </a:ext>
            </a:extLst>
          </p:cNvPr>
          <p:cNvSpPr txBox="1">
            <a:spLocks/>
          </p:cNvSpPr>
          <p:nvPr/>
        </p:nvSpPr>
        <p:spPr>
          <a:xfrm>
            <a:off x="1482929" y="2137304"/>
            <a:ext cx="7406641" cy="4014875"/>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ES" sz="2000" b="0" dirty="0">
                <a:solidFill>
                  <a:srgbClr val="000000"/>
                </a:solidFill>
                <a:latin typeface="Arial" panose="020B0604020202020204" pitchFamily="34" charset="0"/>
                <a:cs typeface="Arial" panose="020B0604020202020204" pitchFamily="34" charset="0"/>
              </a:rPr>
              <a:t>La </a:t>
            </a:r>
            <a:r>
              <a:rPr lang="es-ES" sz="2000" b="0" dirty="0">
                <a:solidFill>
                  <a:srgbClr val="0070C0"/>
                </a:solidFill>
                <a:latin typeface="Arial" panose="020B0604020202020204" pitchFamily="34" charset="0"/>
                <a:cs typeface="Arial" panose="020B0604020202020204" pitchFamily="34" charset="0"/>
              </a:rPr>
              <a:t>Política General de Gobierno (PGG) </a:t>
            </a:r>
            <a:r>
              <a:rPr lang="es-ES" sz="2000" b="0" dirty="0">
                <a:solidFill>
                  <a:srgbClr val="000000"/>
                </a:solidFill>
                <a:latin typeface="Arial" panose="020B0604020202020204" pitchFamily="34" charset="0"/>
                <a:cs typeface="Arial" panose="020B0604020202020204" pitchFamily="34" charset="0"/>
              </a:rPr>
              <a:t>es el plan de acción del Gobierno de Guatemala, en donde se plasman los objetivos estratégicos y los lineamientos de las políticas públicas.</a:t>
            </a:r>
          </a:p>
          <a:p>
            <a:pPr algn="just">
              <a:lnSpc>
                <a:spcPct val="150000"/>
              </a:lnSpc>
            </a:pPr>
            <a:endParaRPr lang="es-ES" sz="2000" b="0" dirty="0">
              <a:solidFill>
                <a:srgbClr val="000000"/>
              </a:solidFill>
              <a:latin typeface="Arial" panose="020B0604020202020204" pitchFamily="34" charset="0"/>
              <a:cs typeface="Arial" panose="020B0604020202020204" pitchFamily="34" charset="0"/>
            </a:endParaRPr>
          </a:p>
          <a:p>
            <a:pPr algn="just">
              <a:lnSpc>
                <a:spcPct val="150000"/>
              </a:lnSpc>
            </a:pPr>
            <a:r>
              <a:rPr lang="es-ES" sz="2000" b="0" dirty="0">
                <a:solidFill>
                  <a:srgbClr val="000000"/>
                </a:solidFill>
                <a:latin typeface="Arial" panose="020B0604020202020204" pitchFamily="34" charset="0"/>
                <a:cs typeface="Arial" panose="020B0604020202020204" pitchFamily="34" charset="0"/>
              </a:rPr>
              <a:t>“La Secretaría Privada de la Presidencia, durante el cuatrimestre reportado colaboró con el cumplimiento de la PGG por medio del pilar 4, Estado Transparente, Responsable y Efectivo”.</a:t>
            </a:r>
            <a:endParaRPr lang="es-GT" sz="2000" b="0" dirty="0">
              <a:solidFill>
                <a:srgbClr val="4472C4">
                  <a:lumMod val="50000"/>
                </a:srgb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5E8B0F1A-A722-4908-B2B0-28943B911639}"/>
              </a:ext>
            </a:extLst>
          </p:cNvPr>
          <p:cNvSpPr txBox="1">
            <a:spLocks/>
          </p:cNvSpPr>
          <p:nvPr/>
        </p:nvSpPr>
        <p:spPr>
          <a:xfrm>
            <a:off x="9528313" y="1936958"/>
            <a:ext cx="2017142"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600" b="0" dirty="0">
                <a:solidFill>
                  <a:schemeClr val="tx1"/>
                </a:solidFill>
                <a:latin typeface="Arial" panose="020B0604020202020204" pitchFamily="34" charset="0"/>
                <a:cs typeface="Arial" panose="020B0604020202020204" pitchFamily="34" charset="0"/>
              </a:rPr>
            </a:br>
            <a:r>
              <a:rPr lang="es-ES" sz="1800" dirty="0">
                <a:solidFill>
                  <a:schemeClr val="accent1">
                    <a:lumMod val="50000"/>
                  </a:schemeClr>
                </a:solidFill>
                <a:latin typeface="Arial" panose="020B0604020202020204" pitchFamily="34" charset="0"/>
                <a:cs typeface="Arial" panose="020B0604020202020204" pitchFamily="34" charset="0"/>
              </a:rPr>
              <a:t>Se contribuyó con el pilar 4, Estado Transparente, Responsable y Efectivo.</a:t>
            </a:r>
          </a:p>
          <a:p>
            <a:pPr>
              <a:lnSpc>
                <a:spcPct val="150000"/>
              </a:lnSpc>
            </a:pPr>
            <a:endParaRPr lang="es-GT" sz="1600" b="0" dirty="0">
              <a:solidFill>
                <a:schemeClr val="tx1"/>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13F7218F-D50A-E36B-4A1F-BE3E27918E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0450" y="129346"/>
            <a:ext cx="3895725" cy="780415"/>
          </a:xfrm>
          <a:prstGeom prst="rect">
            <a:avLst/>
          </a:prstGeom>
        </p:spPr>
      </p:pic>
      <p:pic>
        <p:nvPicPr>
          <p:cNvPr id="3" name="Imagen 2">
            <a:extLst>
              <a:ext uri="{FF2B5EF4-FFF2-40B4-BE49-F238E27FC236}">
                <a16:creationId xmlns:a16="http://schemas.microsoft.com/office/drawing/2014/main" id="{F367B6C6-F270-DC13-258C-8C4C38381BC2}"/>
              </a:ext>
            </a:extLst>
          </p:cNvPr>
          <p:cNvPicPr>
            <a:picLocks noChangeAspect="1"/>
          </p:cNvPicPr>
          <p:nvPr/>
        </p:nvPicPr>
        <p:blipFill>
          <a:blip r:embed="rId6"/>
          <a:stretch>
            <a:fillRect/>
          </a:stretch>
        </p:blipFill>
        <p:spPr>
          <a:xfrm>
            <a:off x="9258290" y="6283388"/>
            <a:ext cx="2310641" cy="384081"/>
          </a:xfrm>
          <a:prstGeom prst="rect">
            <a:avLst/>
          </a:prstGeom>
        </p:spPr>
      </p:pic>
    </p:spTree>
    <p:extLst>
      <p:ext uri="{BB962C8B-B14F-4D97-AF65-F5344CB8AC3E}">
        <p14:creationId xmlns:p14="http://schemas.microsoft.com/office/powerpoint/2010/main" val="926661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780859" y="1123101"/>
            <a:ext cx="97645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es-GT" sz="24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QUÉ MEDIDAS DE TRANSPARENCIA SE HAN APLICADO?</a:t>
            </a:r>
            <a:endParaRPr kumimoji="0" lang="es-GT" sz="2400" b="1" i="0" u="none" strike="noStrike" kern="0" cap="none" spc="0" normalizeH="0" baseline="0" noProof="0" dirty="0">
              <a:ln>
                <a:noFill/>
              </a:ln>
              <a:solidFill>
                <a:srgbClr val="4472C4">
                  <a:lumMod val="50000"/>
                </a:srgbClr>
              </a:solidFill>
              <a:effectLst/>
              <a:uLnTx/>
              <a:uFillTx/>
              <a:latin typeface="Arial" panose="020B0604020202020204" pitchFamily="34" charset="0"/>
              <a:cs typeface="Arial" panose="020B0604020202020204" pitchFamily="34" charset="0"/>
              <a:sym typeface="Arial"/>
            </a:endParaRPr>
          </a:p>
        </p:txBody>
      </p:sp>
      <p:sp>
        <p:nvSpPr>
          <p:cNvPr id="6" name="Título 1">
            <a:extLst>
              <a:ext uri="{FF2B5EF4-FFF2-40B4-BE49-F238E27FC236}">
                <a16:creationId xmlns:a16="http://schemas.microsoft.com/office/drawing/2014/main" id="{6DA48D81-4A41-492E-A495-DEF83AC3DEFC}"/>
              </a:ext>
            </a:extLst>
          </p:cNvPr>
          <p:cNvSpPr txBox="1">
            <a:spLocks/>
          </p:cNvSpPr>
          <p:nvPr/>
        </p:nvSpPr>
        <p:spPr>
          <a:xfrm>
            <a:off x="420331" y="1618760"/>
            <a:ext cx="9293512" cy="4830632"/>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600" b="0" dirty="0">
                <a:solidFill>
                  <a:schemeClr val="tx1"/>
                </a:solidFill>
                <a:latin typeface="Arial" panose="020B0604020202020204" pitchFamily="34" charset="0"/>
                <a:cs typeface="Arial" panose="020B0604020202020204" pitchFamily="34" charset="0"/>
              </a:rPr>
              <a:t>Para garantizar el </a:t>
            </a:r>
            <a:r>
              <a:rPr lang="es-GT" sz="1600" dirty="0">
                <a:solidFill>
                  <a:srgbClr val="0070C0"/>
                </a:solidFill>
                <a:latin typeface="Arial" panose="020B0604020202020204" pitchFamily="34" charset="0"/>
                <a:cs typeface="Arial" panose="020B0604020202020204" pitchFamily="34" charset="0"/>
              </a:rPr>
              <a:t>uso adecuado del dinero público </a:t>
            </a:r>
            <a:r>
              <a:rPr lang="es-GT" sz="1600" b="0" dirty="0">
                <a:solidFill>
                  <a:schemeClr val="tx1"/>
                </a:solidFill>
                <a:latin typeface="Arial" panose="020B0604020202020204" pitchFamily="34" charset="0"/>
                <a:cs typeface="Arial" panose="020B0604020202020204" pitchFamily="34" charset="0"/>
              </a:rPr>
              <a:t>y el avance en el cumplimiento de los objetivos de Estado, “</a:t>
            </a:r>
            <a:r>
              <a:rPr lang="es-ES" sz="1600" b="0" u="sng" dirty="0">
                <a:solidFill>
                  <a:srgbClr val="0070C0"/>
                </a:solidFill>
                <a:latin typeface="Arial" panose="020B0604020202020204" pitchFamily="34" charset="0"/>
                <a:cs typeface="Arial" panose="020B0604020202020204" pitchFamily="34" charset="0"/>
              </a:rPr>
              <a:t>Secretaria Privada de la Presidencia</a:t>
            </a:r>
            <a:r>
              <a:rPr lang="es-GT" sz="1600" b="0" dirty="0">
                <a:solidFill>
                  <a:schemeClr val="tx1"/>
                </a:solidFill>
                <a:latin typeface="Arial" panose="020B0604020202020204" pitchFamily="34" charset="0"/>
                <a:cs typeface="Arial" panose="020B0604020202020204" pitchFamily="34" charset="0"/>
              </a:rPr>
              <a:t>” ha adoptado como medidas de transparencia:</a:t>
            </a:r>
          </a:p>
          <a:p>
            <a:pPr algn="just">
              <a:lnSpc>
                <a:spcPct val="150000"/>
              </a:lnSpc>
            </a:pPr>
            <a:endParaRPr lang="es-GT" sz="100" b="0" dirty="0">
              <a:solidFill>
                <a:schemeClr val="tx1"/>
              </a:solidFill>
              <a:latin typeface="Arial" panose="020B0604020202020204" pitchFamily="34" charset="0"/>
              <a:cs typeface="Arial" panose="020B0604020202020204" pitchFamily="34" charset="0"/>
            </a:endParaRPr>
          </a:p>
          <a:p>
            <a:pPr marL="285750" indent="-285750" algn="just">
              <a:lnSpc>
                <a:spcPct val="150000"/>
              </a:lnSpc>
              <a:buFont typeface="Wingdings" panose="05000000000000000000" pitchFamily="2" charset="2"/>
              <a:buChar char="Ø"/>
            </a:pPr>
            <a:r>
              <a:rPr lang="es-ES" sz="1400" b="0" dirty="0">
                <a:solidFill>
                  <a:schemeClr val="accent1">
                    <a:lumMod val="50000"/>
                  </a:schemeClr>
                </a:solidFill>
                <a:latin typeface="Arial" panose="020B0604020202020204" pitchFamily="34" charset="0"/>
                <a:cs typeface="Arial" panose="020B0604020202020204" pitchFamily="34" charset="0"/>
              </a:rPr>
              <a:t>Elaboración de Informes de Rendición de Cuentas cuatrimestral, presentados a la Comisión Presidencial Contra la Corrupción. </a:t>
            </a:r>
          </a:p>
          <a:p>
            <a:pPr marL="285750" indent="-285750" algn="just">
              <a:lnSpc>
                <a:spcPct val="150000"/>
              </a:lnSpc>
              <a:buFont typeface="Wingdings" panose="05000000000000000000" pitchFamily="2" charset="2"/>
              <a:buChar char="Ø"/>
            </a:pPr>
            <a:r>
              <a:rPr lang="es-ES" sz="1400" b="0" dirty="0">
                <a:solidFill>
                  <a:schemeClr val="accent1">
                    <a:lumMod val="50000"/>
                  </a:schemeClr>
                </a:solidFill>
                <a:latin typeface="Arial" panose="020B0604020202020204" pitchFamily="34" charset="0"/>
                <a:cs typeface="Arial" panose="020B0604020202020204" pitchFamily="34" charset="0"/>
              </a:rPr>
              <a:t>Informes mensuales y cuatrimestrales de la ejecución de metas físicas y financieras, presentadas a la Dirección Técnica del Presupuesto; Secretaría General de Planificación y Programación -SEGEPLAN-; Congreso de la República y a la Contraloría General de Cuentas.</a:t>
            </a:r>
          </a:p>
          <a:p>
            <a:pPr marL="285750" indent="-285750" algn="just">
              <a:lnSpc>
                <a:spcPct val="150000"/>
              </a:lnSpc>
              <a:buFont typeface="Wingdings" panose="05000000000000000000" pitchFamily="2" charset="2"/>
              <a:buChar char="Ø"/>
            </a:pPr>
            <a:r>
              <a:rPr lang="es-ES" sz="1400" b="0" dirty="0">
                <a:solidFill>
                  <a:schemeClr val="accent1">
                    <a:lumMod val="50000"/>
                  </a:schemeClr>
                </a:solidFill>
                <a:latin typeface="Arial" panose="020B0604020202020204" pitchFamily="34" charset="0"/>
                <a:cs typeface="Arial" panose="020B0604020202020204" pitchFamily="34" charset="0"/>
              </a:rPr>
              <a:t>Fortalecimiento de la página de Información Pública, a través de los requerimientos y directrices que dicta la Procuraduría de Derechos Humanos.</a:t>
            </a:r>
          </a:p>
          <a:p>
            <a:pPr marL="285750" indent="-285750" algn="just">
              <a:lnSpc>
                <a:spcPct val="150000"/>
              </a:lnSpc>
              <a:buFont typeface="Wingdings" panose="05000000000000000000" pitchFamily="2" charset="2"/>
              <a:buChar char="Ø"/>
            </a:pPr>
            <a:r>
              <a:rPr lang="es-ES" sz="1400" b="0" dirty="0">
                <a:solidFill>
                  <a:schemeClr val="accent1">
                    <a:lumMod val="50000"/>
                  </a:schemeClr>
                </a:solidFill>
                <a:latin typeface="Arial" panose="020B0604020202020204" pitchFamily="34" charset="0"/>
                <a:cs typeface="Arial" panose="020B0604020202020204" pitchFamily="34" charset="0"/>
              </a:rPr>
              <a:t>Cumplimiento a la Política Nacional de Datos Abiertos 2018-2022, en la entrega permanente, actualizada, accesible y comprensible de información pública relevante a la ciudadanía y al público en general.</a:t>
            </a:r>
          </a:p>
          <a:p>
            <a:pPr marL="285750" indent="-285750" algn="just">
              <a:lnSpc>
                <a:spcPct val="150000"/>
              </a:lnSpc>
              <a:buFont typeface="Wingdings" panose="05000000000000000000" pitchFamily="2" charset="2"/>
              <a:buChar char="Ø"/>
            </a:pPr>
            <a:r>
              <a:rPr lang="es-ES" sz="1400" b="0" dirty="0">
                <a:solidFill>
                  <a:schemeClr val="accent1">
                    <a:lumMod val="50000"/>
                  </a:schemeClr>
                </a:solidFill>
                <a:latin typeface="Arial" panose="020B0604020202020204" pitchFamily="34" charset="0"/>
                <a:cs typeface="Arial" panose="020B0604020202020204" pitchFamily="34" charset="0"/>
              </a:rPr>
              <a:t>Control interno, basado en riesgos.</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10" name="Picture 10" descr="Iconos de Transparencia - 450 iconos vectoriales gratis">
            <a:extLst>
              <a:ext uri="{FF2B5EF4-FFF2-40B4-BE49-F238E27FC236}">
                <a16:creationId xmlns:a16="http://schemas.microsoft.com/office/drawing/2014/main" id="{0EC9FEFC-AF84-476E-99DE-70CA9EAB0CEB}"/>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9654" y="165777"/>
            <a:ext cx="1471205" cy="1471206"/>
          </a:xfrm>
          <a:prstGeom prst="rect">
            <a:avLst/>
          </a:prstGeom>
          <a:noFill/>
          <a:extLst>
            <a:ext uri="{909E8E84-426E-40DD-AFC4-6F175D3DCCD1}">
              <a14:hiddenFill xmlns:a14="http://schemas.microsoft.com/office/drawing/2010/main">
                <a:solidFill>
                  <a:srgbClr val="FFFFFF"/>
                </a:solidFill>
              </a14:hiddenFill>
            </a:ext>
          </a:extLst>
        </p:spPr>
      </p:pic>
      <p:sp>
        <p:nvSpPr>
          <p:cNvPr id="11" name="Título 1">
            <a:extLst>
              <a:ext uri="{FF2B5EF4-FFF2-40B4-BE49-F238E27FC236}">
                <a16:creationId xmlns:a16="http://schemas.microsoft.com/office/drawing/2014/main" id="{6287F020-107D-43A2-A49F-135EA05E54D3}"/>
              </a:ext>
            </a:extLst>
          </p:cNvPr>
          <p:cNvSpPr txBox="1">
            <a:spLocks/>
          </p:cNvSpPr>
          <p:nvPr/>
        </p:nvSpPr>
        <p:spPr>
          <a:xfrm>
            <a:off x="9912625" y="2152565"/>
            <a:ext cx="2067583" cy="3572374"/>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1600" b="0" dirty="0">
                <a:solidFill>
                  <a:schemeClr val="tx1"/>
                </a:solidFill>
                <a:latin typeface="Arial" panose="020B0604020202020204" pitchFamily="34" charset="0"/>
                <a:cs typeface="Arial" panose="020B0604020202020204" pitchFamily="34" charset="0"/>
              </a:rPr>
            </a:br>
            <a:r>
              <a:rPr lang="es-GT" sz="1400" dirty="0">
                <a:solidFill>
                  <a:schemeClr val="tx1"/>
                </a:solidFill>
                <a:latin typeface="Montserrat" panose="00000500000000000000" pitchFamily="2" charset="0"/>
                <a:cs typeface="Arial" panose="020B0604020202020204" pitchFamily="34" charset="0"/>
              </a:rPr>
              <a:t>Se tiene previsto aplicar nuevas medidas de transparencia como la aplicación del Código de Ética, y el Sistema Nacional de Control Interno Gubernamental       –SINACIG-.</a:t>
            </a:r>
            <a:endParaRPr lang="es-GT" sz="1600" b="0" dirty="0">
              <a:solidFill>
                <a:schemeClr val="tx1"/>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3D03BAAA-871F-192E-6DC9-9761AA784D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9730" y="79145"/>
            <a:ext cx="3895725" cy="780415"/>
          </a:xfrm>
          <a:prstGeom prst="rect">
            <a:avLst/>
          </a:prstGeom>
        </p:spPr>
      </p:pic>
      <p:pic>
        <p:nvPicPr>
          <p:cNvPr id="3" name="Imagen 2">
            <a:extLst>
              <a:ext uri="{FF2B5EF4-FFF2-40B4-BE49-F238E27FC236}">
                <a16:creationId xmlns:a16="http://schemas.microsoft.com/office/drawing/2014/main" id="{D3B04663-182E-5B38-013B-3BC91AE373ED}"/>
              </a:ext>
            </a:extLst>
          </p:cNvPr>
          <p:cNvPicPr>
            <a:picLocks noChangeAspect="1"/>
          </p:cNvPicPr>
          <p:nvPr/>
        </p:nvPicPr>
        <p:blipFill>
          <a:blip r:embed="rId6"/>
          <a:stretch>
            <a:fillRect/>
          </a:stretch>
        </p:blipFill>
        <p:spPr>
          <a:xfrm>
            <a:off x="9258290" y="6283388"/>
            <a:ext cx="2310641" cy="384081"/>
          </a:xfrm>
          <a:prstGeom prst="rect">
            <a:avLst/>
          </a:prstGeom>
        </p:spPr>
      </p:pic>
    </p:spTree>
    <p:extLst>
      <p:ext uri="{BB962C8B-B14F-4D97-AF65-F5344CB8AC3E}">
        <p14:creationId xmlns:p14="http://schemas.microsoft.com/office/powerpoint/2010/main" val="1127204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951366" y="1102058"/>
            <a:ext cx="942109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es-GT" sz="2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QUÉ </a:t>
            </a:r>
            <a:r>
              <a:rPr lang="es-GT" sz="2200" b="1" dirty="0">
                <a:latin typeface="Arial" panose="020B0604020202020204" pitchFamily="34" charset="0"/>
                <a:cs typeface="Arial" panose="020B0604020202020204" pitchFamily="34" charset="0"/>
              </a:rPr>
              <a:t>DESAFÍOS INSTITUCIONALES SE ESPERAN DURANTE 2023</a:t>
            </a:r>
            <a:r>
              <a:rPr kumimoji="0" lang="es-GT" sz="2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endParaRPr kumimoji="0" lang="es-GT" sz="2200" b="1" i="0" u="none" strike="noStrike" kern="0" cap="none" spc="0" normalizeH="0" baseline="0" noProof="0" dirty="0">
              <a:ln>
                <a:noFill/>
              </a:ln>
              <a:solidFill>
                <a:srgbClr val="4472C4">
                  <a:lumMod val="50000"/>
                </a:srgbClr>
              </a:solidFill>
              <a:effectLst/>
              <a:uLnTx/>
              <a:uFillTx/>
              <a:latin typeface="Arial" panose="020B0604020202020204" pitchFamily="34" charset="0"/>
              <a:cs typeface="Arial" panose="020B0604020202020204" pitchFamily="34" charset="0"/>
              <a:sym typeface="Arial"/>
            </a:endParaRPr>
          </a:p>
        </p:txBody>
      </p:sp>
      <p:pic>
        <p:nvPicPr>
          <p:cNvPr id="7" name="Picture 2" descr="Icono-Comprensión-Desafio Neurolectura | Desafío Neurolectura">
            <a:extLst>
              <a:ext uri="{FF2B5EF4-FFF2-40B4-BE49-F238E27FC236}">
                <a16:creationId xmlns:a16="http://schemas.microsoft.com/office/drawing/2014/main" id="{7E54CCD3-45BB-424D-B5B5-A885179A9D35}"/>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4406" y="133797"/>
            <a:ext cx="1796960" cy="1814841"/>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F14E5606-4B09-41E7-9BE7-3BE152322E62}"/>
              </a:ext>
            </a:extLst>
          </p:cNvPr>
          <p:cNvSpPr txBox="1">
            <a:spLocks/>
          </p:cNvSpPr>
          <p:nvPr/>
        </p:nvSpPr>
        <p:spPr>
          <a:xfrm>
            <a:off x="1052886" y="1948638"/>
            <a:ext cx="8449129" cy="4058023"/>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a:t>
            </a:r>
            <a:r>
              <a:rPr lang="es-GT" sz="2000" dirty="0">
                <a:solidFill>
                  <a:srgbClr val="0070C0"/>
                </a:solidFill>
                <a:latin typeface="Arial" panose="020B0604020202020204" pitchFamily="34" charset="0"/>
                <a:cs typeface="Arial" panose="020B0604020202020204" pitchFamily="34" charset="0"/>
              </a:rPr>
              <a:t>principales desafíos </a:t>
            </a:r>
            <a:r>
              <a:rPr lang="es-GT" sz="2000" b="0" dirty="0">
                <a:solidFill>
                  <a:schemeClr val="tx1"/>
                </a:solidFill>
                <a:latin typeface="Arial" panose="020B0604020202020204" pitchFamily="34" charset="0"/>
                <a:cs typeface="Arial" panose="020B0604020202020204" pitchFamily="34" charset="0"/>
              </a:rPr>
              <a:t>de “</a:t>
            </a:r>
            <a:r>
              <a:rPr lang="es-GT" sz="2000" b="0" u="sng" dirty="0">
                <a:solidFill>
                  <a:schemeClr val="tx1"/>
                </a:solidFill>
                <a:latin typeface="Arial" panose="020B0604020202020204" pitchFamily="34" charset="0"/>
                <a:cs typeface="Arial" panose="020B0604020202020204" pitchFamily="34" charset="0"/>
              </a:rPr>
              <a:t>la institución</a:t>
            </a:r>
            <a:r>
              <a:rPr lang="es-GT" sz="2000" b="0" dirty="0">
                <a:solidFill>
                  <a:schemeClr val="tx1"/>
                </a:solidFill>
                <a:latin typeface="Arial" panose="020B0604020202020204" pitchFamily="34" charset="0"/>
                <a:cs typeface="Arial" panose="020B0604020202020204" pitchFamily="34" charset="0"/>
              </a:rPr>
              <a:t>”  son:</a:t>
            </a:r>
          </a:p>
          <a:p>
            <a:pPr marL="342900" indent="-342900" algn="just">
              <a:lnSpc>
                <a:spcPct val="150000"/>
              </a:lnSpc>
              <a:buFont typeface="+mj-lt"/>
              <a:buAutoNum type="arabicPeriod"/>
            </a:pPr>
            <a:r>
              <a:rPr lang="es-ES" sz="1600" b="0" dirty="0">
                <a:solidFill>
                  <a:schemeClr val="tx1"/>
                </a:solidFill>
                <a:latin typeface="Arial" panose="020B0604020202020204" pitchFamily="34" charset="0"/>
                <a:cs typeface="Arial" panose="020B0604020202020204" pitchFamily="34" charset="0"/>
              </a:rPr>
              <a:t>Digitalización al 100% de los planteamientos presentados al Señor Presidente de la República y del Despacho Superior de la Secretaria Privada de la Presidencia de la República. </a:t>
            </a:r>
          </a:p>
          <a:p>
            <a:pPr marL="342900" indent="-342900" algn="just">
              <a:lnSpc>
                <a:spcPct val="150000"/>
              </a:lnSpc>
              <a:buFont typeface="+mj-lt"/>
              <a:buAutoNum type="arabicPeriod"/>
            </a:pPr>
            <a:r>
              <a:rPr lang="es-ES" sz="1600" b="0" dirty="0">
                <a:solidFill>
                  <a:schemeClr val="tx1"/>
                </a:solidFill>
                <a:latin typeface="Arial" panose="020B0604020202020204" pitchFamily="34" charset="0"/>
                <a:cs typeface="Arial" panose="020B0604020202020204" pitchFamily="34" charset="0"/>
              </a:rPr>
              <a:t>Verificación del cumplimiento de las Prioridades Presidenciales.</a:t>
            </a:r>
          </a:p>
          <a:p>
            <a:pPr marL="342900" indent="-342900" algn="just">
              <a:lnSpc>
                <a:spcPct val="150000"/>
              </a:lnSpc>
              <a:buFont typeface="+mj-lt"/>
              <a:buAutoNum type="arabicPeriod"/>
            </a:pPr>
            <a:r>
              <a:rPr lang="es-ES" sz="1600" b="0" dirty="0">
                <a:solidFill>
                  <a:schemeClr val="tx1"/>
                </a:solidFill>
                <a:latin typeface="Arial" panose="020B0604020202020204" pitchFamily="34" charset="0"/>
                <a:cs typeface="Arial" panose="020B0604020202020204" pitchFamily="34" charset="0"/>
              </a:rPr>
              <a:t>Seguimiento oportuno al cumplimiento de programas sociales y proyectos de inversión. </a:t>
            </a:r>
          </a:p>
          <a:p>
            <a:pPr marL="342900" indent="-342900" algn="just">
              <a:lnSpc>
                <a:spcPct val="150000"/>
              </a:lnSpc>
              <a:buFont typeface="+mj-lt"/>
              <a:buAutoNum type="arabicPeriod"/>
            </a:pPr>
            <a:r>
              <a:rPr lang="es-ES" sz="1600" b="0" dirty="0">
                <a:solidFill>
                  <a:schemeClr val="tx1"/>
                </a:solidFill>
                <a:latin typeface="Arial" panose="020B0604020202020204" pitchFamily="34" charset="0"/>
                <a:cs typeface="Arial" panose="020B0604020202020204" pitchFamily="34" charset="0"/>
              </a:rPr>
              <a:t>Seguimiento al avance de la ejecución presupuestaria y calidad de gasto público.</a:t>
            </a:r>
          </a:p>
          <a:p>
            <a:pPr marL="342900" indent="-342900" algn="just">
              <a:lnSpc>
                <a:spcPct val="150000"/>
              </a:lnSpc>
              <a:buFont typeface="+mj-lt"/>
              <a:buAutoNum type="arabicPeriod"/>
            </a:pPr>
            <a:r>
              <a:rPr lang="es-ES" sz="1600" b="0" dirty="0">
                <a:solidFill>
                  <a:schemeClr val="tx1"/>
                </a:solidFill>
                <a:latin typeface="Arial" panose="020B0604020202020204" pitchFamily="34" charset="0"/>
                <a:cs typeface="Arial" panose="020B0604020202020204" pitchFamily="34" charset="0"/>
              </a:rPr>
              <a:t>Uso y manejo de la tarjeta de compras institucional -TCI-, en virtud que esta secretaria, participa en el plan piloto de ejecución, bajo esta modalidad de pago. </a:t>
            </a:r>
            <a:endParaRPr lang="es-GT" sz="1600" b="0" dirty="0">
              <a:solidFill>
                <a:schemeClr val="tx1"/>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1198B853-CC04-437D-8CE1-6C7971382562}"/>
              </a:ext>
            </a:extLst>
          </p:cNvPr>
          <p:cNvSpPr txBox="1">
            <a:spLocks/>
          </p:cNvSpPr>
          <p:nvPr/>
        </p:nvSpPr>
        <p:spPr>
          <a:xfrm>
            <a:off x="9502015" y="2084874"/>
            <a:ext cx="225286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br>
              <a:rPr lang="es-GT" sz="1800" b="0" dirty="0">
                <a:solidFill>
                  <a:schemeClr val="tx1"/>
                </a:solidFill>
                <a:latin typeface="Arial" panose="020B0604020202020204" pitchFamily="34" charset="0"/>
                <a:cs typeface="Arial" panose="020B0604020202020204" pitchFamily="34" charset="0"/>
              </a:rPr>
            </a:br>
            <a:r>
              <a:rPr lang="es-GT" sz="1800" dirty="0">
                <a:solidFill>
                  <a:schemeClr val="accent1">
                    <a:lumMod val="50000"/>
                  </a:schemeClr>
                </a:solidFill>
                <a:latin typeface="Montserrat" panose="00000500000000000000" pitchFamily="2" charset="0"/>
                <a:cs typeface="Arial" panose="020B0604020202020204" pitchFamily="34" charset="0"/>
              </a:rPr>
              <a:t>Las acciones  a seguir son: </a:t>
            </a:r>
          </a:p>
          <a:p>
            <a:pPr marL="342900" indent="-342900" algn="just">
              <a:lnSpc>
                <a:spcPct val="150000"/>
              </a:lnSpc>
              <a:buFont typeface="+mj-lt"/>
              <a:buAutoNum type="arabicPeriod"/>
            </a:pPr>
            <a:r>
              <a:rPr lang="es-GT" sz="1800" dirty="0">
                <a:solidFill>
                  <a:schemeClr val="accent1">
                    <a:lumMod val="50000"/>
                  </a:schemeClr>
                </a:solidFill>
                <a:latin typeface="Montserrat" panose="00000500000000000000" pitchFamily="2" charset="0"/>
                <a:cs typeface="Arial" panose="020B0604020202020204" pitchFamily="34" charset="0"/>
              </a:rPr>
              <a:t>Fortalecimiento Institucional.</a:t>
            </a:r>
          </a:p>
          <a:p>
            <a:pPr marL="342900" indent="-342900" algn="just">
              <a:lnSpc>
                <a:spcPct val="150000"/>
              </a:lnSpc>
              <a:buAutoNum type="arabicPeriod"/>
            </a:pPr>
            <a:r>
              <a:rPr lang="es-GT" sz="1800" dirty="0">
                <a:solidFill>
                  <a:schemeClr val="accent1">
                    <a:lumMod val="50000"/>
                  </a:schemeClr>
                </a:solidFill>
                <a:latin typeface="Montserrat" panose="00000500000000000000" pitchFamily="2" charset="0"/>
                <a:cs typeface="Arial" panose="020B0604020202020204" pitchFamily="34" charset="0"/>
              </a:rPr>
              <a:t>Transparencia y rendición de cuentas.</a:t>
            </a:r>
          </a:p>
        </p:txBody>
      </p:sp>
      <p:pic>
        <p:nvPicPr>
          <p:cNvPr id="2" name="Imagen 1">
            <a:extLst>
              <a:ext uri="{FF2B5EF4-FFF2-40B4-BE49-F238E27FC236}">
                <a16:creationId xmlns:a16="http://schemas.microsoft.com/office/drawing/2014/main" id="{A55773E7-D63F-D7BF-7759-575C715C8A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4153" y="190531"/>
            <a:ext cx="3895725" cy="780415"/>
          </a:xfrm>
          <a:prstGeom prst="rect">
            <a:avLst/>
          </a:prstGeom>
        </p:spPr>
      </p:pic>
      <p:pic>
        <p:nvPicPr>
          <p:cNvPr id="3" name="Imagen 2">
            <a:extLst>
              <a:ext uri="{FF2B5EF4-FFF2-40B4-BE49-F238E27FC236}">
                <a16:creationId xmlns:a16="http://schemas.microsoft.com/office/drawing/2014/main" id="{3156BBD3-FD78-1C91-8BC5-951F748934F4}"/>
              </a:ext>
            </a:extLst>
          </p:cNvPr>
          <p:cNvPicPr>
            <a:picLocks noChangeAspect="1"/>
          </p:cNvPicPr>
          <p:nvPr/>
        </p:nvPicPr>
        <p:blipFill>
          <a:blip r:embed="rId6"/>
          <a:stretch>
            <a:fillRect/>
          </a:stretch>
        </p:blipFill>
        <p:spPr>
          <a:xfrm>
            <a:off x="9258290" y="6283388"/>
            <a:ext cx="2310641" cy="384081"/>
          </a:xfrm>
          <a:prstGeom prst="rect">
            <a:avLst/>
          </a:prstGeom>
        </p:spPr>
      </p:pic>
    </p:spTree>
    <p:extLst>
      <p:ext uri="{BB962C8B-B14F-4D97-AF65-F5344CB8AC3E}">
        <p14:creationId xmlns:p14="http://schemas.microsoft.com/office/powerpoint/2010/main" val="1889281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g1e0bd25976b_0_118"/>
          <p:cNvPicPr preferRelativeResize="0"/>
          <p:nvPr/>
        </p:nvPicPr>
        <p:blipFill rotWithShape="1">
          <a:blip r:embed="rId3">
            <a:alphaModFix/>
          </a:blip>
          <a:srcRect/>
          <a:stretch/>
        </p:blipFill>
        <p:spPr>
          <a:xfrm>
            <a:off x="3900525" y="5219925"/>
            <a:ext cx="4390952" cy="572850"/>
          </a:xfrm>
          <a:prstGeom prst="rect">
            <a:avLst/>
          </a:prstGeom>
          <a:noFill/>
          <a:ln>
            <a:noFill/>
          </a:ln>
        </p:spPr>
      </p:pic>
      <p:pic>
        <p:nvPicPr>
          <p:cNvPr id="113" name="Google Shape;113;g1e0bd25976b_0_118"/>
          <p:cNvPicPr preferRelativeResize="0"/>
          <p:nvPr/>
        </p:nvPicPr>
        <p:blipFill rotWithShape="1">
          <a:blip r:embed="rId4">
            <a:alphaModFix/>
          </a:blip>
          <a:srcRect/>
          <a:stretch/>
        </p:blipFill>
        <p:spPr>
          <a:xfrm>
            <a:off x="4962689" y="5271030"/>
            <a:ext cx="1206240" cy="479279"/>
          </a:xfrm>
          <a:prstGeom prst="rect">
            <a:avLst/>
          </a:prstGeom>
          <a:noFill/>
          <a:ln>
            <a:noFill/>
          </a:ln>
        </p:spPr>
      </p:pic>
      <p:sp>
        <p:nvSpPr>
          <p:cNvPr id="114" name="Google Shape;114;g1e0bd25976b_0_118"/>
          <p:cNvSpPr txBox="1"/>
          <p:nvPr/>
        </p:nvSpPr>
        <p:spPr>
          <a:xfrm>
            <a:off x="6201980" y="5321693"/>
            <a:ext cx="182645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000" b="1" i="0" u="none" strike="noStrike" cap="none" dirty="0">
                <a:solidFill>
                  <a:srgbClr val="10304B"/>
                </a:solidFill>
                <a:latin typeface="Montserrat SemiBold"/>
                <a:ea typeface="Montserrat SemiBold"/>
                <a:cs typeface="Montserrat SemiBold"/>
                <a:sym typeface="Montserrat SemiBold"/>
              </a:rPr>
              <a:t>SECRETARÍA PRIVADA </a:t>
            </a:r>
          </a:p>
          <a:p>
            <a:pPr marL="0" marR="0" lvl="0" indent="0" algn="ctr" rtl="0">
              <a:spcBef>
                <a:spcPts val="0"/>
              </a:spcBef>
              <a:spcAft>
                <a:spcPts val="0"/>
              </a:spcAft>
              <a:buNone/>
            </a:pPr>
            <a:r>
              <a:rPr lang="es-ES" sz="1000" b="1" i="0" u="none" strike="noStrike" cap="none" dirty="0">
                <a:solidFill>
                  <a:srgbClr val="10304B"/>
                </a:solidFill>
                <a:latin typeface="Montserrat SemiBold"/>
                <a:ea typeface="Montserrat SemiBold"/>
                <a:cs typeface="Montserrat SemiBold"/>
                <a:sym typeface="Montserrat SemiBold"/>
              </a:rPr>
              <a:t>DE LA PRESIDENCIA</a:t>
            </a:r>
            <a:endParaRPr lang="es-ES" sz="1200" dirty="0"/>
          </a:p>
        </p:txBody>
      </p:sp>
    </p:spTree>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2de3127d-b50e-4c29-b846-9213acea4d8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39D96561CF3FA49BA629FB29367CEAB" ma:contentTypeVersion="13" ma:contentTypeDescription="Crear nuevo documento." ma:contentTypeScope="" ma:versionID="606f3e7cb7d8008fc89ea2fbbbc52b3a">
  <xsd:schema xmlns:xsd="http://www.w3.org/2001/XMLSchema" xmlns:xs="http://www.w3.org/2001/XMLSchema" xmlns:p="http://schemas.microsoft.com/office/2006/metadata/properties" xmlns:ns3="efcf9931-6988-4c26-989d-90fd7d9d6177" xmlns:ns4="2de3127d-b50e-4c29-b846-9213acea4d89" targetNamespace="http://schemas.microsoft.com/office/2006/metadata/properties" ma:root="true" ma:fieldsID="23e20251a5979eb42f84e23b61b1232f" ns3:_="" ns4:_="">
    <xsd:import namespace="efcf9931-6988-4c26-989d-90fd7d9d6177"/>
    <xsd:import namespace="2de3127d-b50e-4c29-b846-9213acea4d8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f9931-6988-4c26-989d-90fd7d9d6177"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e3127d-b50e-4c29-b846-9213acea4d8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872046-F841-44BF-84FF-8B93AAFD88DD}">
  <ds:schemaRefs>
    <ds:schemaRef ds:uri="http://schemas.microsoft.com/sharepoint/v3/contenttype/forms"/>
  </ds:schemaRefs>
</ds:datastoreItem>
</file>

<file path=customXml/itemProps2.xml><?xml version="1.0" encoding="utf-8"?>
<ds:datastoreItem xmlns:ds="http://schemas.openxmlformats.org/officeDocument/2006/customXml" ds:itemID="{6E7D98F7-3014-4AFF-9B64-6BD6D97EE58B}">
  <ds:schemaRefs>
    <ds:schemaRef ds:uri="http://www.w3.org/XML/1998/namespace"/>
    <ds:schemaRef ds:uri="efcf9931-6988-4c26-989d-90fd7d9d6177"/>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2de3127d-b50e-4c29-b846-9213acea4d89"/>
    <ds:schemaRef ds:uri="http://purl.org/dc/dcmitype/"/>
  </ds:schemaRefs>
</ds:datastoreItem>
</file>

<file path=customXml/itemProps3.xml><?xml version="1.0" encoding="utf-8"?>
<ds:datastoreItem xmlns:ds="http://schemas.openxmlformats.org/officeDocument/2006/customXml" ds:itemID="{2CE2596D-AD73-464F-A028-3D56E64114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cf9931-6988-4c26-989d-90fd7d9d6177"/>
    <ds:schemaRef ds:uri="2de3127d-b50e-4c29-b846-9213acea4d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1184</TotalTime>
  <Words>1490</Words>
  <Application>Microsoft Office PowerPoint</Application>
  <PresentationFormat>Panorámica</PresentationFormat>
  <Paragraphs>156</Paragraphs>
  <Slides>24</Slides>
  <Notes>24</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24</vt:i4>
      </vt:variant>
    </vt:vector>
  </HeadingPairs>
  <TitlesOfParts>
    <vt:vector size="35" baseType="lpstr">
      <vt:lpstr>Times New Roman</vt:lpstr>
      <vt:lpstr>Montserrat SemiBold</vt:lpstr>
      <vt:lpstr>Calibri Light</vt:lpstr>
      <vt:lpstr>Montserrat</vt:lpstr>
      <vt:lpstr>Vollkorn Black</vt:lpstr>
      <vt:lpstr>Arial</vt:lpstr>
      <vt:lpstr>Calibri</vt:lpstr>
      <vt:lpstr>Vollkorn Medium</vt:lpstr>
      <vt:lpstr>Wingdings</vt:lpstr>
      <vt:lpstr>Vollkorn ExtraBold</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Esdras Palacios</cp:lastModifiedBy>
  <cp:revision>98</cp:revision>
  <cp:lastPrinted>2022-08-23T16:28:00Z</cp:lastPrinted>
  <dcterms:created xsi:type="dcterms:W3CDTF">2021-05-04T19:30:50Z</dcterms:created>
  <dcterms:modified xsi:type="dcterms:W3CDTF">2023-05-04T17:49:57Z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0x010100A39D96561CF3FA49BA629FB29367CEAB</vt:lpwstr>
  </property>
</Properties>
</file>