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4"/>
  </p:sldMasterIdLst>
  <p:notesMasterIdLst>
    <p:notesMasterId r:id="rId29"/>
  </p:notesMasterIdLst>
  <p:sldIdLst>
    <p:sldId id="294" r:id="rId5"/>
    <p:sldId id="258" r:id="rId6"/>
    <p:sldId id="301" r:id="rId7"/>
    <p:sldId id="295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296" r:id="rId19"/>
    <p:sldId id="313" r:id="rId20"/>
    <p:sldId id="297" r:id="rId21"/>
    <p:sldId id="318" r:id="rId22"/>
    <p:sldId id="298" r:id="rId23"/>
    <p:sldId id="319" r:id="rId24"/>
    <p:sldId id="320" r:id="rId25"/>
    <p:sldId id="321" r:id="rId26"/>
    <p:sldId id="322" r:id="rId27"/>
    <p:sldId id="262" r:id="rId28"/>
  </p:sldIdLst>
  <p:sldSz cx="12192000" cy="6858000"/>
  <p:notesSz cx="7010400" cy="92964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Montserrat ExtraBold" panose="00000900000000000000" pitchFamily="2" charset="0"/>
      <p:bold r:id="rId40"/>
      <p:italic r:id="rId41"/>
      <p:boldItalic r:id="rId42"/>
    </p:embeddedFont>
    <p:embeddedFont>
      <p:font typeface="Montserrat SemiBold" panose="00000700000000000000" pitchFamily="2" charset="0"/>
      <p:bold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iu4lNT1c+nss14akBozS1/FarP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660"/>
    <a:srgbClr val="A09185"/>
    <a:srgbClr val="02486B"/>
    <a:srgbClr val="034F72"/>
    <a:srgbClr val="014063"/>
    <a:srgbClr val="223C6C"/>
    <a:srgbClr val="254275"/>
    <a:srgbClr val="1B3055"/>
    <a:srgbClr val="152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3832" autoAdjust="0"/>
  </p:normalViewPr>
  <p:slideViewPr>
    <p:cSldViewPr snapToGrid="0" snapToObjects="1">
      <p:cViewPr varScale="1">
        <p:scale>
          <a:sx n="104" d="100"/>
          <a:sy n="104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49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0F2F1-1008-4200-8B14-C5861BF114D9}" type="doc">
      <dgm:prSet loTypeId="urn:microsoft.com/office/officeart/2008/layout/VerticalCurvedList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es-GT"/>
        </a:p>
      </dgm:t>
    </dgm:pt>
    <dgm:pt modelId="{57F9D4D7-5CEF-4590-AFFA-67C06090405D}">
      <dgm:prSet phldrT="[Texto]"/>
      <dgm:spPr>
        <a:solidFill>
          <a:schemeClr val="accent1">
            <a:lumMod val="50000"/>
          </a:schemeClr>
        </a:solidFill>
      </dgm:spPr>
      <dgm:t>
        <a:bodyPr/>
        <a:lstStyle/>
        <a:p>
          <a:pPr algn="just">
            <a:buClrTx/>
            <a:buSzPts val="1000"/>
            <a:buFont typeface="Wingdings" panose="05000000000000000000" pitchFamily="2" charset="2"/>
            <a:buChar char="Ø"/>
          </a:pPr>
          <a:r>
            <a:rPr lang="es-E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Recepción de 1,148 expedientes de solicitud dirigidas al Señor Presidente de la República, de los cuales 121 corresponden a audiencias; 134 invitaciones y 893 a otros planteamientos. </a:t>
          </a:r>
          <a:endParaRPr lang="es-GT" dirty="0"/>
        </a:p>
      </dgm:t>
    </dgm:pt>
    <dgm:pt modelId="{9CB1A017-D91C-47E6-A5BC-2CF983EE8199}" type="parTrans" cxnId="{2E27AC53-7375-4396-A19E-2E63449EAA61}">
      <dgm:prSet/>
      <dgm:spPr/>
      <dgm:t>
        <a:bodyPr/>
        <a:lstStyle/>
        <a:p>
          <a:endParaRPr lang="es-GT"/>
        </a:p>
      </dgm:t>
    </dgm:pt>
    <dgm:pt modelId="{20FB7303-EC2E-4E07-BA5D-6F263D3DA857}" type="sibTrans" cxnId="{2E27AC53-7375-4396-A19E-2E63449EAA61}">
      <dgm:prSet/>
      <dgm:spPr/>
      <dgm:t>
        <a:bodyPr/>
        <a:lstStyle/>
        <a:p>
          <a:endParaRPr lang="es-GT"/>
        </a:p>
      </dgm:t>
    </dgm:pt>
    <dgm:pt modelId="{CB4B4C43-E801-4AED-8C56-922839846BF3}">
      <dgm:prSet phldrT="[Texto]"/>
      <dgm:spPr>
        <a:solidFill>
          <a:srgbClr val="0070C0"/>
        </a:solidFill>
      </dgm:spPr>
      <dgm:t>
        <a:bodyPr/>
        <a:lstStyle/>
        <a:p>
          <a:pPr algn="just">
            <a:buClrTx/>
            <a:buSzPts val="1000"/>
            <a:buFont typeface="Wingdings" panose="05000000000000000000" pitchFamily="2" charset="2"/>
            <a:buChar char="Ø"/>
          </a:pPr>
          <a:r>
            <a:rPr lang="es-E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Seguimiento a la ejecución presupuestaria de las entidades que conforman el Organismo Ejecutivo.</a:t>
          </a:r>
          <a:endParaRPr lang="es-GT" dirty="0"/>
        </a:p>
      </dgm:t>
    </dgm:pt>
    <dgm:pt modelId="{96291DA1-6AF4-49CE-96A4-CF16AFCBA098}" type="parTrans" cxnId="{CD702166-E2D3-4E53-9B26-85383BE93BE4}">
      <dgm:prSet/>
      <dgm:spPr/>
      <dgm:t>
        <a:bodyPr/>
        <a:lstStyle/>
        <a:p>
          <a:endParaRPr lang="es-GT"/>
        </a:p>
      </dgm:t>
    </dgm:pt>
    <dgm:pt modelId="{B45BF475-BF0D-4A5D-8905-87B600F2C841}" type="sibTrans" cxnId="{CD702166-E2D3-4E53-9B26-85383BE93BE4}">
      <dgm:prSet/>
      <dgm:spPr/>
      <dgm:t>
        <a:bodyPr/>
        <a:lstStyle/>
        <a:p>
          <a:endParaRPr lang="es-GT"/>
        </a:p>
      </dgm:t>
    </dgm:pt>
    <dgm:pt modelId="{E642245D-24DA-47BF-904C-290457E6ED41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pPr algn="just"/>
          <a:r>
            <a:rPr lang="es-E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Implementación del Portal Web unificado de información de procesos y controles de las distintas direcciones y unidades, con el fin de contar con una plataforma que ayude a obtener de una forma ágil y segura toda la información relevante para la toma de decisiones.</a:t>
          </a:r>
          <a:endParaRPr lang="es-GT" dirty="0"/>
        </a:p>
      </dgm:t>
    </dgm:pt>
    <dgm:pt modelId="{E5916DB3-F317-4789-9084-8210D48A1AA0}" type="parTrans" cxnId="{11E2379B-BE82-425A-BFE3-30725238E43F}">
      <dgm:prSet/>
      <dgm:spPr/>
      <dgm:t>
        <a:bodyPr/>
        <a:lstStyle/>
        <a:p>
          <a:endParaRPr lang="es-GT"/>
        </a:p>
      </dgm:t>
    </dgm:pt>
    <dgm:pt modelId="{6D03C50A-5935-4865-B017-DC7E7DBDEC21}" type="sibTrans" cxnId="{11E2379B-BE82-425A-BFE3-30725238E43F}">
      <dgm:prSet/>
      <dgm:spPr/>
      <dgm:t>
        <a:bodyPr/>
        <a:lstStyle/>
        <a:p>
          <a:endParaRPr lang="es-GT"/>
        </a:p>
      </dgm:t>
    </dgm:pt>
    <dgm:pt modelId="{FA24CF6B-E60F-4A4E-B490-C85355F5331E}" type="pres">
      <dgm:prSet presAssocID="{BA50F2F1-1008-4200-8B14-C5861BF114D9}" presName="Name0" presStyleCnt="0">
        <dgm:presLayoutVars>
          <dgm:chMax val="7"/>
          <dgm:chPref val="7"/>
          <dgm:dir/>
        </dgm:presLayoutVars>
      </dgm:prSet>
      <dgm:spPr/>
    </dgm:pt>
    <dgm:pt modelId="{1E392527-8EAC-40AE-BF19-888E1032B87E}" type="pres">
      <dgm:prSet presAssocID="{BA50F2F1-1008-4200-8B14-C5861BF114D9}" presName="Name1" presStyleCnt="0"/>
      <dgm:spPr/>
    </dgm:pt>
    <dgm:pt modelId="{B270C0C5-4EA1-4567-B998-611E109E733B}" type="pres">
      <dgm:prSet presAssocID="{BA50F2F1-1008-4200-8B14-C5861BF114D9}" presName="cycle" presStyleCnt="0"/>
      <dgm:spPr/>
    </dgm:pt>
    <dgm:pt modelId="{6F3AAF71-DFC8-4F71-8628-47AED19530CC}" type="pres">
      <dgm:prSet presAssocID="{BA50F2F1-1008-4200-8B14-C5861BF114D9}" presName="srcNode" presStyleLbl="node1" presStyleIdx="0" presStyleCnt="3"/>
      <dgm:spPr/>
    </dgm:pt>
    <dgm:pt modelId="{7FD53D61-9983-4322-AB28-B9217B4043FC}" type="pres">
      <dgm:prSet presAssocID="{BA50F2F1-1008-4200-8B14-C5861BF114D9}" presName="conn" presStyleLbl="parChTrans1D2" presStyleIdx="0" presStyleCnt="1"/>
      <dgm:spPr/>
    </dgm:pt>
    <dgm:pt modelId="{BCB84ED5-18AC-40F3-A42D-4E0EEE34510E}" type="pres">
      <dgm:prSet presAssocID="{BA50F2F1-1008-4200-8B14-C5861BF114D9}" presName="extraNode" presStyleLbl="node1" presStyleIdx="0" presStyleCnt="3"/>
      <dgm:spPr/>
    </dgm:pt>
    <dgm:pt modelId="{B9C8B362-AA11-40E9-9BED-6B6AAF8CB2BB}" type="pres">
      <dgm:prSet presAssocID="{BA50F2F1-1008-4200-8B14-C5861BF114D9}" presName="dstNode" presStyleLbl="node1" presStyleIdx="0" presStyleCnt="3"/>
      <dgm:spPr/>
    </dgm:pt>
    <dgm:pt modelId="{AB04678D-D6E6-4724-B408-B96C3E2D5584}" type="pres">
      <dgm:prSet presAssocID="{57F9D4D7-5CEF-4590-AFFA-67C06090405D}" presName="text_1" presStyleLbl="node1" presStyleIdx="0" presStyleCnt="3">
        <dgm:presLayoutVars>
          <dgm:bulletEnabled val="1"/>
        </dgm:presLayoutVars>
      </dgm:prSet>
      <dgm:spPr/>
    </dgm:pt>
    <dgm:pt modelId="{FC998380-7259-485F-93A2-C751AD359EA3}" type="pres">
      <dgm:prSet presAssocID="{57F9D4D7-5CEF-4590-AFFA-67C06090405D}" presName="accent_1" presStyleCnt="0"/>
      <dgm:spPr/>
    </dgm:pt>
    <dgm:pt modelId="{664259DC-EBBC-4850-8F81-4F24B4F96A6D}" type="pres">
      <dgm:prSet presAssocID="{57F9D4D7-5CEF-4590-AFFA-67C06090405D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7055C38D-14AA-4A22-9EBB-4466914E0FE1}" type="pres">
      <dgm:prSet presAssocID="{CB4B4C43-E801-4AED-8C56-922839846BF3}" presName="text_2" presStyleLbl="node1" presStyleIdx="1" presStyleCnt="3">
        <dgm:presLayoutVars>
          <dgm:bulletEnabled val="1"/>
        </dgm:presLayoutVars>
      </dgm:prSet>
      <dgm:spPr/>
    </dgm:pt>
    <dgm:pt modelId="{467D58F4-F744-4F78-B6D8-5244D5DD644A}" type="pres">
      <dgm:prSet presAssocID="{CB4B4C43-E801-4AED-8C56-922839846BF3}" presName="accent_2" presStyleCnt="0"/>
      <dgm:spPr/>
    </dgm:pt>
    <dgm:pt modelId="{95E171CE-1CE9-4786-90F0-86C287D1C159}" type="pres">
      <dgm:prSet presAssocID="{CB4B4C43-E801-4AED-8C56-922839846BF3}" presName="accentRepeatNode" presStyleLbl="solidFgAcc1" presStyleIdx="1" presStyleCnt="3" custLinFactNeighborX="-34600" custLinFactNeighborY="0"/>
      <dgm:spPr>
        <a:blipFill rotWithShape="0">
          <a:blip xmlns:r="http://schemas.openxmlformats.org/officeDocument/2006/relationships" r:embed="rId2"/>
          <a:srcRect/>
          <a:stretch>
            <a:fillRect l="-19000" r="-19000"/>
          </a:stretch>
        </a:blipFill>
      </dgm:spPr>
    </dgm:pt>
    <dgm:pt modelId="{617BA8AD-E9F3-4B5F-83EA-D2C2D65AAABF}" type="pres">
      <dgm:prSet presAssocID="{E642245D-24DA-47BF-904C-290457E6ED41}" presName="text_3" presStyleLbl="node1" presStyleIdx="2" presStyleCnt="3">
        <dgm:presLayoutVars>
          <dgm:bulletEnabled val="1"/>
        </dgm:presLayoutVars>
      </dgm:prSet>
      <dgm:spPr/>
    </dgm:pt>
    <dgm:pt modelId="{AEFA7121-4A5E-44D2-AA3A-27846F576E43}" type="pres">
      <dgm:prSet presAssocID="{E642245D-24DA-47BF-904C-290457E6ED41}" presName="accent_3" presStyleCnt="0"/>
      <dgm:spPr/>
    </dgm:pt>
    <dgm:pt modelId="{0AE6CF23-020B-460C-A2D8-392C57A855EC}" type="pres">
      <dgm:prSet presAssocID="{E642245D-24DA-47BF-904C-290457E6ED41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29000" r="-29000"/>
          </a:stretch>
        </a:blipFill>
      </dgm:spPr>
    </dgm:pt>
  </dgm:ptLst>
  <dgm:cxnLst>
    <dgm:cxn modelId="{10A4113B-5F11-41E2-9024-6B322E607E61}" type="presOf" srcId="{BA50F2F1-1008-4200-8B14-C5861BF114D9}" destId="{FA24CF6B-E60F-4A4E-B490-C85355F5331E}" srcOrd="0" destOrd="0" presId="urn:microsoft.com/office/officeart/2008/layout/VerticalCurvedList"/>
    <dgm:cxn modelId="{CD702166-E2D3-4E53-9B26-85383BE93BE4}" srcId="{BA50F2F1-1008-4200-8B14-C5861BF114D9}" destId="{CB4B4C43-E801-4AED-8C56-922839846BF3}" srcOrd="1" destOrd="0" parTransId="{96291DA1-6AF4-49CE-96A4-CF16AFCBA098}" sibTransId="{B45BF475-BF0D-4A5D-8905-87B600F2C841}"/>
    <dgm:cxn modelId="{06BFC672-550B-4699-8EA8-AF016D942CFD}" type="presOf" srcId="{CB4B4C43-E801-4AED-8C56-922839846BF3}" destId="{7055C38D-14AA-4A22-9EBB-4466914E0FE1}" srcOrd="0" destOrd="0" presId="urn:microsoft.com/office/officeart/2008/layout/VerticalCurvedList"/>
    <dgm:cxn modelId="{2E27AC53-7375-4396-A19E-2E63449EAA61}" srcId="{BA50F2F1-1008-4200-8B14-C5861BF114D9}" destId="{57F9D4D7-5CEF-4590-AFFA-67C06090405D}" srcOrd="0" destOrd="0" parTransId="{9CB1A017-D91C-47E6-A5BC-2CF983EE8199}" sibTransId="{20FB7303-EC2E-4E07-BA5D-6F263D3DA857}"/>
    <dgm:cxn modelId="{11E2379B-BE82-425A-BFE3-30725238E43F}" srcId="{BA50F2F1-1008-4200-8B14-C5861BF114D9}" destId="{E642245D-24DA-47BF-904C-290457E6ED41}" srcOrd="2" destOrd="0" parTransId="{E5916DB3-F317-4789-9084-8210D48A1AA0}" sibTransId="{6D03C50A-5935-4865-B017-DC7E7DBDEC21}"/>
    <dgm:cxn modelId="{E0F403A7-9AE8-4576-833D-3FF86D5E0A0F}" type="presOf" srcId="{20FB7303-EC2E-4E07-BA5D-6F263D3DA857}" destId="{7FD53D61-9983-4322-AB28-B9217B4043FC}" srcOrd="0" destOrd="0" presId="urn:microsoft.com/office/officeart/2008/layout/VerticalCurvedList"/>
    <dgm:cxn modelId="{0CBC39B0-7C48-4DDF-9645-75157602DAC1}" type="presOf" srcId="{57F9D4D7-5CEF-4590-AFFA-67C06090405D}" destId="{AB04678D-D6E6-4724-B408-B96C3E2D5584}" srcOrd="0" destOrd="0" presId="urn:microsoft.com/office/officeart/2008/layout/VerticalCurvedList"/>
    <dgm:cxn modelId="{839122F8-0E71-4B83-9ACC-C17C5A7199FA}" type="presOf" srcId="{E642245D-24DA-47BF-904C-290457E6ED41}" destId="{617BA8AD-E9F3-4B5F-83EA-D2C2D65AAABF}" srcOrd="0" destOrd="0" presId="urn:microsoft.com/office/officeart/2008/layout/VerticalCurvedList"/>
    <dgm:cxn modelId="{4F62CECC-6562-4C62-8EEB-A1CB5A88B87C}" type="presParOf" srcId="{FA24CF6B-E60F-4A4E-B490-C85355F5331E}" destId="{1E392527-8EAC-40AE-BF19-888E1032B87E}" srcOrd="0" destOrd="0" presId="urn:microsoft.com/office/officeart/2008/layout/VerticalCurvedList"/>
    <dgm:cxn modelId="{C2452E65-6BFA-40FD-B1A1-C8B83E627B4B}" type="presParOf" srcId="{1E392527-8EAC-40AE-BF19-888E1032B87E}" destId="{B270C0C5-4EA1-4567-B998-611E109E733B}" srcOrd="0" destOrd="0" presId="urn:microsoft.com/office/officeart/2008/layout/VerticalCurvedList"/>
    <dgm:cxn modelId="{B4E69DD7-A23A-4573-B5CF-936E3893CDB1}" type="presParOf" srcId="{B270C0C5-4EA1-4567-B998-611E109E733B}" destId="{6F3AAF71-DFC8-4F71-8628-47AED19530CC}" srcOrd="0" destOrd="0" presId="urn:microsoft.com/office/officeart/2008/layout/VerticalCurvedList"/>
    <dgm:cxn modelId="{5C22A952-1CBD-40F6-B8DF-92F4A1BF355A}" type="presParOf" srcId="{B270C0C5-4EA1-4567-B998-611E109E733B}" destId="{7FD53D61-9983-4322-AB28-B9217B4043FC}" srcOrd="1" destOrd="0" presId="urn:microsoft.com/office/officeart/2008/layout/VerticalCurvedList"/>
    <dgm:cxn modelId="{D1FDECCE-D234-401B-808B-EBDCD24BFC12}" type="presParOf" srcId="{B270C0C5-4EA1-4567-B998-611E109E733B}" destId="{BCB84ED5-18AC-40F3-A42D-4E0EEE34510E}" srcOrd="2" destOrd="0" presId="urn:microsoft.com/office/officeart/2008/layout/VerticalCurvedList"/>
    <dgm:cxn modelId="{88AD6A3B-6123-434F-BB76-8875F0AC8E4A}" type="presParOf" srcId="{B270C0C5-4EA1-4567-B998-611E109E733B}" destId="{B9C8B362-AA11-40E9-9BED-6B6AAF8CB2BB}" srcOrd="3" destOrd="0" presId="urn:microsoft.com/office/officeart/2008/layout/VerticalCurvedList"/>
    <dgm:cxn modelId="{069CD270-E34A-45F2-8B77-1DA617AC7EEE}" type="presParOf" srcId="{1E392527-8EAC-40AE-BF19-888E1032B87E}" destId="{AB04678D-D6E6-4724-B408-B96C3E2D5584}" srcOrd="1" destOrd="0" presId="urn:microsoft.com/office/officeart/2008/layout/VerticalCurvedList"/>
    <dgm:cxn modelId="{6A9B2F07-87FA-4998-BE38-E6FF37E2A6A2}" type="presParOf" srcId="{1E392527-8EAC-40AE-BF19-888E1032B87E}" destId="{FC998380-7259-485F-93A2-C751AD359EA3}" srcOrd="2" destOrd="0" presId="urn:microsoft.com/office/officeart/2008/layout/VerticalCurvedList"/>
    <dgm:cxn modelId="{C5FCF581-7C0B-4CB9-9869-BA08B9D884B4}" type="presParOf" srcId="{FC998380-7259-485F-93A2-C751AD359EA3}" destId="{664259DC-EBBC-4850-8F81-4F24B4F96A6D}" srcOrd="0" destOrd="0" presId="urn:microsoft.com/office/officeart/2008/layout/VerticalCurvedList"/>
    <dgm:cxn modelId="{4DB1CB74-218F-451B-AE44-4E5F8D12672F}" type="presParOf" srcId="{1E392527-8EAC-40AE-BF19-888E1032B87E}" destId="{7055C38D-14AA-4A22-9EBB-4466914E0FE1}" srcOrd="3" destOrd="0" presId="urn:microsoft.com/office/officeart/2008/layout/VerticalCurvedList"/>
    <dgm:cxn modelId="{D051640F-1FDB-4E47-8A36-5522F952CA4F}" type="presParOf" srcId="{1E392527-8EAC-40AE-BF19-888E1032B87E}" destId="{467D58F4-F744-4F78-B6D8-5244D5DD644A}" srcOrd="4" destOrd="0" presId="urn:microsoft.com/office/officeart/2008/layout/VerticalCurvedList"/>
    <dgm:cxn modelId="{6B97AFDA-1292-4F15-BB2E-403A2BA5C364}" type="presParOf" srcId="{467D58F4-F744-4F78-B6D8-5244D5DD644A}" destId="{95E171CE-1CE9-4786-90F0-86C287D1C159}" srcOrd="0" destOrd="0" presId="urn:microsoft.com/office/officeart/2008/layout/VerticalCurvedList"/>
    <dgm:cxn modelId="{50CAC9C2-9636-42F4-9EA1-F2CD9F4DB5FC}" type="presParOf" srcId="{1E392527-8EAC-40AE-BF19-888E1032B87E}" destId="{617BA8AD-E9F3-4B5F-83EA-D2C2D65AAABF}" srcOrd="5" destOrd="0" presId="urn:microsoft.com/office/officeart/2008/layout/VerticalCurvedList"/>
    <dgm:cxn modelId="{E8401430-6165-4088-AE33-BA6DEA06ABB8}" type="presParOf" srcId="{1E392527-8EAC-40AE-BF19-888E1032B87E}" destId="{AEFA7121-4A5E-44D2-AA3A-27846F576E43}" srcOrd="6" destOrd="0" presId="urn:microsoft.com/office/officeart/2008/layout/VerticalCurvedList"/>
    <dgm:cxn modelId="{C809EC6F-AC1A-4F2A-BA23-186D7F0B434C}" type="presParOf" srcId="{AEFA7121-4A5E-44D2-AA3A-27846F576E43}" destId="{0AE6CF23-020B-460C-A2D8-392C57A855E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53D61-9983-4322-AB28-B9217B4043FC}">
      <dsp:nvSpPr>
        <dsp:cNvPr id="0" name=""/>
        <dsp:cNvSpPr/>
      </dsp:nvSpPr>
      <dsp:spPr>
        <a:xfrm>
          <a:off x="-4448037" y="-682166"/>
          <a:ext cx="5299024" cy="5299024"/>
        </a:xfrm>
        <a:prstGeom prst="blockArc">
          <a:avLst>
            <a:gd name="adj1" fmla="val 18900000"/>
            <a:gd name="adj2" fmla="val 2700000"/>
            <a:gd name="adj3" fmla="val 408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04678D-D6E6-4724-B408-B96C3E2D5584}">
      <dsp:nvSpPr>
        <dsp:cNvPr id="0" name=""/>
        <dsp:cNvSpPr/>
      </dsp:nvSpPr>
      <dsp:spPr>
        <a:xfrm>
          <a:off x="547289" y="393469"/>
          <a:ext cx="7389021" cy="786938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632" tIns="33020" rIns="33020" bIns="3302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Pts val="1000"/>
            <a:buFont typeface="Wingdings" panose="05000000000000000000" pitchFamily="2" charset="2"/>
            <a:buNone/>
          </a:pPr>
          <a:r>
            <a:rPr lang="es-ES" sz="1300" kern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Recepción de 1,148 expedientes de solicitud dirigidas al Señor Presidente de la República, de los cuales 121 corresponden a audiencias; 134 invitaciones y 893 a otros planteamientos. </a:t>
          </a:r>
          <a:endParaRPr lang="es-GT" sz="1300" kern="1200" dirty="0"/>
        </a:p>
      </dsp:txBody>
      <dsp:txXfrm>
        <a:off x="547289" y="393469"/>
        <a:ext cx="7389021" cy="786938"/>
      </dsp:txXfrm>
    </dsp:sp>
    <dsp:sp modelId="{664259DC-EBBC-4850-8F81-4F24B4F96A6D}">
      <dsp:nvSpPr>
        <dsp:cNvPr id="0" name=""/>
        <dsp:cNvSpPr/>
      </dsp:nvSpPr>
      <dsp:spPr>
        <a:xfrm>
          <a:off x="55453" y="295101"/>
          <a:ext cx="983672" cy="98367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2000" r="-12000"/>
          </a:stretch>
        </a:blip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055C38D-14AA-4A22-9EBB-4466914E0FE1}">
      <dsp:nvSpPr>
        <dsp:cNvPr id="0" name=""/>
        <dsp:cNvSpPr/>
      </dsp:nvSpPr>
      <dsp:spPr>
        <a:xfrm>
          <a:off x="833341" y="1573876"/>
          <a:ext cx="7102969" cy="786938"/>
        </a:xfrm>
        <a:prstGeom prst="rect">
          <a:avLst/>
        </a:prstGeom>
        <a:solidFill>
          <a:srgbClr val="0070C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632" tIns="33020" rIns="33020" bIns="3302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Pts val="1000"/>
            <a:buFont typeface="Wingdings" panose="05000000000000000000" pitchFamily="2" charset="2"/>
            <a:buNone/>
          </a:pPr>
          <a:r>
            <a:rPr lang="es-ES" sz="1300" kern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Seguimiento a la ejecución presupuestaria de las entidades que conforman el Organismo Ejecutivo.</a:t>
          </a:r>
          <a:endParaRPr lang="es-GT" sz="1300" kern="1200" dirty="0"/>
        </a:p>
      </dsp:txBody>
      <dsp:txXfrm>
        <a:off x="833341" y="1573876"/>
        <a:ext cx="7102969" cy="786938"/>
      </dsp:txXfrm>
    </dsp:sp>
    <dsp:sp modelId="{95E171CE-1CE9-4786-90F0-86C287D1C159}">
      <dsp:nvSpPr>
        <dsp:cNvPr id="0" name=""/>
        <dsp:cNvSpPr/>
      </dsp:nvSpPr>
      <dsp:spPr>
        <a:xfrm>
          <a:off x="1154" y="1475509"/>
          <a:ext cx="983672" cy="983672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19000" r="-19000"/>
          </a:stretch>
        </a:blip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7BA8AD-E9F3-4B5F-83EA-D2C2D65AAABF}">
      <dsp:nvSpPr>
        <dsp:cNvPr id="0" name=""/>
        <dsp:cNvSpPr/>
      </dsp:nvSpPr>
      <dsp:spPr>
        <a:xfrm>
          <a:off x="547289" y="2754283"/>
          <a:ext cx="7389021" cy="786938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4632" tIns="33020" rIns="33020" bIns="33020" numCol="1" spcCol="1270" anchor="ctr" anchorCtr="0">
          <a:noAutofit/>
        </a:bodyPr>
        <a:lstStyle/>
        <a:p>
          <a:pPr marL="0" lvl="0" indent="0" algn="just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rPr>
            <a:t>Implementación del Portal Web unificado de información de procesos y controles de las distintas direcciones y unidades, con el fin de contar con una plataforma que ayude a obtener de una forma ágil y segura toda la información relevante para la toma de decisiones.</a:t>
          </a:r>
          <a:endParaRPr lang="es-GT" sz="1300" kern="1200" dirty="0"/>
        </a:p>
      </dsp:txBody>
      <dsp:txXfrm>
        <a:off x="547289" y="2754283"/>
        <a:ext cx="7389021" cy="786938"/>
      </dsp:txXfrm>
    </dsp:sp>
    <dsp:sp modelId="{0AE6CF23-020B-460C-A2D8-392C57A855EC}">
      <dsp:nvSpPr>
        <dsp:cNvPr id="0" name=""/>
        <dsp:cNvSpPr/>
      </dsp:nvSpPr>
      <dsp:spPr>
        <a:xfrm>
          <a:off x="55453" y="2655916"/>
          <a:ext cx="983672" cy="983672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29000" r="-29000"/>
          </a:stretch>
        </a:blip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604" tIns="92604" rIns="92604" bIns="92604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algn="r" defTabSz="926196">
                <a:buClrTx/>
                <a:defRPr/>
              </a:pPr>
              <a:t>2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310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3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31517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pPr algn="r" defTabSz="926196">
                <a:buClrTx/>
                <a:defRPr/>
              </a:pPr>
              <a:t>4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4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5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5119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6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3340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7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2693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8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4245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9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80872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10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9449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11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36111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12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7966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13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232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14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0467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15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78643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16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67596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17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5211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18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5116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19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9168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20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9217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21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86534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22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1308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lIns="92620" tIns="46310" rIns="92620" bIns="46310"/>
          <a:lstStyle/>
          <a:p>
            <a:pPr algn="r" defTabSz="926196">
              <a:buClrTx/>
              <a:defRPr/>
            </a:pPr>
            <a:fld id="{46BFACF3-879F-7843-929C-9206A0D7ACC7}" type="slidenum">
              <a:rPr lang="es-GT" sz="1200" kern="1200">
                <a:solidFill>
                  <a:prstClr val="black"/>
                </a:solidFill>
                <a:latin typeface="Calibri" panose="020F0502020204030204"/>
                <a:ea typeface="+mn-ea"/>
              </a:rPr>
              <a:pPr algn="r" defTabSz="926196">
                <a:buClrTx/>
                <a:defRPr/>
              </a:pPr>
              <a:t>23</a:t>
            </a:fld>
            <a:endParaRPr lang="es-GT" sz="1200" kern="120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77933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AA0B55-AEC0-9BE2-4B0A-8CD148471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3C4C87-882E-F7C1-77BC-E174C7D8B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3BED06-66DC-1C97-22D5-9C44B8FCF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1485CE-C39C-9AEA-8672-D2A73FE5F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8D45-2C0B-782E-C9F9-F2C9F9E6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13899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5B887-7A07-1D14-9A1D-FF171C41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7F09F1-D789-368B-B69D-B5172743B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19DD49-DF70-8D7F-6CB4-33620CA12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AE07B0-BB2E-491B-BC66-E3C995E5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88E28E-C2AE-E393-BE5A-0A3B57C8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31797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9DA51-1C91-9034-04B9-3CA3140B6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1AA208-6D2E-1BCA-8A47-77D25688C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4FB0D-0E15-E83B-2CA0-BF7155EAC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C1C08-17B9-50E5-A670-3519B0EA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A5F2FB-832A-C3BA-2E6F-A298DDD2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7438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C9EBB8-B8F5-C634-A297-48EFBED3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6D02D-9FA8-2255-181E-B3E68EAD7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7F715E-FA7E-049E-AB51-7376D1C1AC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64A5B6-6306-94B8-3F2F-01CE1802B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6448B4-1E29-05DB-730A-595DCD6A2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1E0ADE-A914-C7C9-6262-43797E7F0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061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5BD00-3F39-9E49-0EDB-8879A0B3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62EEFD-32E5-D16B-E10A-B4B0A7F81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4553F8-3DC9-958B-F087-04502C67D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53CFE4-2862-7EC1-C843-AD345CA82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025975-F2B5-DF45-D34D-0658A9A41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4140D1-71F0-8A1B-1B40-04827D730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DF0889-C922-5314-D2A9-35D93A7A7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4707845-09CE-E8A0-A277-F3CB4F31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627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7EC10F-DB4E-5333-83E2-B214396F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AD2A034-66DA-0807-B328-52D0C8E1C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30BD2D7-7F42-6300-EEAC-8975CE9C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664DA9C-B285-DD4C-BF1F-63335CCC6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4977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24CDBC-C3C0-8062-28BE-7AD0B20E6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C594BB-B7CD-5B72-DE1A-13957B30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D001A9-CD81-7E28-C377-2B4D43A5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50213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C53F63-FDE9-70A0-5161-0B305601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FD2D5B-8397-D72E-38BE-A87328684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64E0FE-8E07-CB03-6667-16C06CB33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E13CB0-CC4F-8CD3-28F3-2F1C4CFE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69DBC3-B1B5-82E1-F86A-52E8CBC4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C0A5E1-C545-E1C7-242E-1E117743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9526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271D6-6ED9-A468-1BC0-E3B938F9A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077FE2D-2E70-438C-0DF0-EB974AC89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A1E1FB-73A0-1F43-3713-3A36EFACB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3B4E77B-CD14-8926-1CF3-CE450383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BCFC13-0540-BE0D-E6DC-84D0E63F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BE98B5-6BFE-9B8A-8926-A0E036CA6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11988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02DC9-333D-709D-344D-1876CBBB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567B98-2389-FD95-51B5-24D84DA54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B62571-D4CB-AA8A-FA6A-E121C04BB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E8E875-C7C1-EB23-4408-85932299F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C3AFF6-3FFD-FD97-1382-661463935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3303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3C118F-5865-F9C1-8088-458447B8DC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9AFB02-EF9F-29EA-2103-2A41002D4B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53AD-B43C-EF3C-7BF7-08AA36E23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519F61-2DD2-C988-551C-E6538615C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9109F8-23CD-5F96-383E-686A071E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02968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593E17-AA09-270B-D7DA-E615C4200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620A1C-184E-40AC-DFF2-193B8252A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81E96D-6D04-2B55-312E-88A6CBCEC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08C3D-020A-7F47-81CB-131F2992A84C}" type="datetimeFigureOut">
              <a:rPr lang="es-GT" smtClean="0"/>
              <a:t>8/09/2022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F5B215-EE8D-187C-3A75-4C84E64FA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D70B8-39A2-74DD-9DEF-62E76BC82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786D2-DB81-A449-B4DB-38FB3FA40359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2492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819E2A-F49D-6BEE-CE64-BCBECAAC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155" y="6282160"/>
            <a:ext cx="3369690" cy="5728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2E2631F-2677-BC8C-508E-04A825704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689" y="6333255"/>
            <a:ext cx="1206240" cy="47927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A02DEED-5AF0-FC69-F126-DD0CF0D4D33F}"/>
              </a:ext>
            </a:extLst>
          </p:cNvPr>
          <p:cNvSpPr txBox="1"/>
          <p:nvPr/>
        </p:nvSpPr>
        <p:spPr>
          <a:xfrm>
            <a:off x="5973380" y="6383918"/>
            <a:ext cx="165168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700" b="1" kern="1200" dirty="0">
                <a:solidFill>
                  <a:srgbClr val="103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</a:t>
            </a:r>
            <a:r>
              <a:rPr lang="es-GT" sz="700" b="1" kern="1200" dirty="0">
                <a:solidFill>
                  <a:srgbClr val="103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ECRETARÍA PRIVADA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700" b="1" kern="1200" dirty="0">
                <a:solidFill>
                  <a:srgbClr val="10304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</a:t>
            </a:r>
            <a:r>
              <a:rPr kumimoji="0" lang="es-GT" sz="700" b="1" i="0" u="none" strike="noStrike" kern="1200" cap="none" spc="0" normalizeH="0" baseline="0" noProof="0" dirty="0">
                <a:ln>
                  <a:noFill/>
                </a:ln>
                <a:solidFill>
                  <a:srgbClr val="1030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700" b="1" i="0" u="none" strike="noStrike" kern="1200" cap="none" spc="0" normalizeH="0" baseline="0" noProof="0" dirty="0">
                <a:ln>
                  <a:noFill/>
                </a:ln>
                <a:solidFill>
                  <a:srgbClr val="10304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PRESIDENICA</a:t>
            </a:r>
          </a:p>
        </p:txBody>
      </p:sp>
    </p:spTree>
    <p:extLst>
      <p:ext uri="{BB962C8B-B14F-4D97-AF65-F5344CB8AC3E}">
        <p14:creationId xmlns:p14="http://schemas.microsoft.com/office/powerpoint/2010/main" val="2606168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189609" y="805567"/>
            <a:ext cx="9641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PRINCIPALES FUNCIONES DE LA SECRETARÍA PRIVADA DE LA PRESIDENCIA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F016888-31B0-6BD7-6BC2-F6A83F7A01D2}"/>
              </a:ext>
            </a:extLst>
          </p:cNvPr>
          <p:cNvSpPr txBox="1"/>
          <p:nvPr/>
        </p:nvSpPr>
        <p:spPr>
          <a:xfrm>
            <a:off x="1518083" y="1908700"/>
            <a:ext cx="9312674" cy="4348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5" algn="just">
              <a:lnSpc>
                <a:spcPct val="150000"/>
              </a:lnSpc>
            </a:pPr>
            <a: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conformidad con la ley, normas y reglamentos, las </a:t>
            </a:r>
            <a:r>
              <a:rPr lang="es-GT" b="1" dirty="0">
                <a:solidFill>
                  <a:srgbClr val="2786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principales funciones </a:t>
            </a:r>
            <a:r>
              <a:rPr lang="es-G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Secretaría Privada de la Presidencia son:</a:t>
            </a:r>
          </a:p>
          <a:p>
            <a:pPr marL="457200" lvl="5" algn="just">
              <a:lnSpc>
                <a:spcPct val="150000"/>
              </a:lnSpc>
            </a:pPr>
            <a:endParaRPr lang="es-G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Atender los asuntos de carácter privado del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Llevar el registro y control de las audiencias e invitaciones del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Atender el despacho en asuntos que se dirijan al Presidente de la República 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Apoyar la gestión o trámite de los asuntos que se sometan a su consideración, orientándolos conforme a su naturaleza hacia los distintos despachos ministeriales, o en su caso, a las dependencias del Estado a que corresponden estos asuntos.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Brindar atención a los planteamientos que se les presentan en forma individual.</a:t>
            </a:r>
          </a:p>
          <a:p>
            <a:pPr marL="742950" lvl="5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GT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Atender los asuntos y relaciones políticas que le encomiende el Presidente de la República </a:t>
            </a:r>
          </a:p>
          <a:p>
            <a:pPr marL="457200" lvl="5"/>
            <a:endParaRPr lang="es-GT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lnSpc>
                <a:spcPct val="150000"/>
              </a:lnSpc>
              <a:buClr>
                <a:srgbClr val="0070C0"/>
              </a:buClr>
            </a:pPr>
            <a:endParaRPr lang="es-G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89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944263" y="675431"/>
            <a:ext cx="9969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s-GT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PRINCIPALES </a:t>
            </a:r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kumimoji="0" lang="es-GT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DE </a:t>
            </a:r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LA SECRETARÍA PRIVADA DE LA PRESIDENCIA </a:t>
            </a:r>
            <a:endParaRPr kumimoji="0" lang="es-G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F016888-31B0-6BD7-6BC2-F6A83F7A01D2}"/>
              </a:ext>
            </a:extLst>
          </p:cNvPr>
          <p:cNvSpPr txBox="1"/>
          <p:nvPr/>
        </p:nvSpPr>
        <p:spPr>
          <a:xfrm>
            <a:off x="390616" y="1908700"/>
            <a:ext cx="10218199" cy="482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algn="just"/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Para el cumplimiento de sus funciones y satisfacer las necesidades de la población, la Secretaría Privada de la Presidencia debe cumplir con los siguientes </a:t>
            </a:r>
            <a:r>
              <a:rPr lang="es-GT" sz="2400" b="1" dirty="0">
                <a:solidFill>
                  <a:srgbClr val="2786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lvl="1"/>
            <a:endParaRPr lang="es-G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marR="0" lvl="5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El objetivo principal de la Secretaría Privada de la Presidencia, es servir de enlace en los asuntos que se dirijan al Presidente de la República de Guatemala, orientándolos conforme a su naturaleza, hacia distintas dependencias del Estado, cuya competencia les permite conocer los mismos. </a:t>
            </a:r>
          </a:p>
          <a:p>
            <a:pPr marL="0" marR="0" lvl="8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Tx/>
              <a:buFont typeface="Arial"/>
              <a:buNone/>
              <a:tabLst/>
              <a:defRPr/>
            </a:pPr>
            <a:endParaRPr kumimoji="0" lang="es-GT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1300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154C09-83FC-01EB-F7E3-848712AE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82" y="2697503"/>
            <a:ext cx="1803636" cy="180363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743199" y="2828835"/>
            <a:ext cx="8859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fontAlgn="auto">
              <a:lnSpc>
                <a:spcPct val="90000"/>
              </a:lnSpc>
              <a:spcBef>
                <a:spcPct val="0"/>
              </a:spcBef>
              <a:buSzTx/>
              <a:tabLst/>
              <a:defRPr/>
            </a:pPr>
            <a:r>
              <a:rPr lang="es-GT" sz="4000" b="1" dirty="0">
                <a:solidFill>
                  <a:schemeClr val="bg1"/>
                </a:solidFill>
                <a:cs typeface="Arial" panose="020B0604020202020204" pitchFamily="34" charset="0"/>
              </a:rPr>
              <a:t>PARTE GENERAL </a:t>
            </a:r>
          </a:p>
          <a:p>
            <a:pPr marL="0" lvl="0" indent="0" algn="ctr" fontAlgn="auto">
              <a:lnSpc>
                <a:spcPct val="90000"/>
              </a:lnSpc>
              <a:spcBef>
                <a:spcPct val="0"/>
              </a:spcBef>
              <a:buSzTx/>
              <a:tabLst/>
              <a:defRPr/>
            </a:pPr>
            <a:r>
              <a:rPr lang="es-GT" sz="4000" b="1" dirty="0">
                <a:solidFill>
                  <a:schemeClr val="bg1"/>
                </a:solidFill>
                <a:cs typeface="Arial" panose="020B0604020202020204" pitchFamily="34" charset="0"/>
              </a:rPr>
              <a:t>EJECUCIÓN PRESUPUESTARIA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31819-0FD0-B724-E882-F7581BE32522}"/>
              </a:ext>
            </a:extLst>
          </p:cNvPr>
          <p:cNvSpPr txBox="1"/>
          <p:nvPr/>
        </p:nvSpPr>
        <p:spPr>
          <a:xfrm>
            <a:off x="588886" y="3045323"/>
            <a:ext cx="1458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6600" b="1" i="0" u="none" strike="noStrike" kern="1200" cap="none" spc="0" normalizeH="0" baseline="0" noProof="0" dirty="0">
                <a:ln>
                  <a:noFill/>
                </a:ln>
                <a:solidFill>
                  <a:srgbClr val="20539D"/>
                </a:solidFill>
                <a:effectLst/>
                <a:uLnTx/>
                <a:uFillTx/>
                <a:latin typeface="Montserrat ExtraBold" pitchFamily="2" charset="77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84004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966387" y="787094"/>
            <a:ext cx="9969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CIFRAS GENERALES DEL PRESUPUESTO AL SEGUNDO CUATRIMESTRE 2022</a:t>
            </a:r>
            <a:endParaRPr kumimoji="0" lang="es-GT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Marcador de contenido 6">
            <a:extLst>
              <a:ext uri="{FF2B5EF4-FFF2-40B4-BE49-F238E27FC236}">
                <a16:creationId xmlns:a16="http://schemas.microsoft.com/office/drawing/2014/main" id="{DE1E81AB-5FA8-4BD2-B982-A83C68EE5C08}"/>
              </a:ext>
            </a:extLst>
          </p:cNvPr>
          <p:cNvSpPr txBox="1">
            <a:spLocks/>
          </p:cNvSpPr>
          <p:nvPr/>
        </p:nvSpPr>
        <p:spPr>
          <a:xfrm>
            <a:off x="966387" y="2069238"/>
            <a:ext cx="4585065" cy="4353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Presupuesto Vigente:</a:t>
            </a: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1" indent="0">
              <a:buFont typeface="Arial"/>
              <a:buNone/>
            </a:pPr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Presupuesto Ejecutado:</a:t>
            </a:r>
            <a:b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  <a:t>Saldo:</a:t>
            </a:r>
            <a:br>
              <a:rPr lang="es-GT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A7FF1A2F-745D-4743-A6A2-84A34EECD569}"/>
              </a:ext>
            </a:extLst>
          </p:cNvPr>
          <p:cNvSpPr txBox="1">
            <a:spLocks/>
          </p:cNvSpPr>
          <p:nvPr/>
        </p:nvSpPr>
        <p:spPr>
          <a:xfrm>
            <a:off x="4727229" y="2173684"/>
            <a:ext cx="5969726" cy="37494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Q15,500,000.00</a:t>
            </a:r>
          </a:p>
          <a:p>
            <a:pPr marL="457200" lvl="1" indent="0" algn="r">
              <a:buNone/>
            </a:pPr>
            <a:endParaRPr lang="es-GT" sz="4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Q8,728,586.65</a:t>
            </a:r>
          </a:p>
          <a:p>
            <a:pPr marL="457200" lvl="1" indent="0" algn="r">
              <a:buNone/>
            </a:pPr>
            <a:endParaRPr lang="es-GT" sz="4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Q6,771,413.35</a:t>
            </a:r>
          </a:p>
          <a:p>
            <a:pPr marL="457200" lvl="1" indent="0" algn="r">
              <a:buNone/>
            </a:pPr>
            <a:endParaRPr lang="es-GT" sz="45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026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861135" y="1128840"/>
            <a:ext cx="99696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CIFRAS GENERALES DEL PRESUPUESTO AL SEGUNDO CUATRIMESTRE 2022</a:t>
            </a:r>
          </a:p>
        </p:txBody>
      </p:sp>
      <p:sp>
        <p:nvSpPr>
          <p:cNvPr id="6" name="Marcador de contenido 6">
            <a:extLst>
              <a:ext uri="{FF2B5EF4-FFF2-40B4-BE49-F238E27FC236}">
                <a16:creationId xmlns:a16="http://schemas.microsoft.com/office/drawing/2014/main" id="{F066F35B-9658-4B7D-96EB-FD60AE0B6C89}"/>
              </a:ext>
            </a:extLst>
          </p:cNvPr>
          <p:cNvSpPr txBox="1">
            <a:spLocks/>
          </p:cNvSpPr>
          <p:nvPr/>
        </p:nvSpPr>
        <p:spPr>
          <a:xfrm>
            <a:off x="3284093" y="2266159"/>
            <a:ext cx="4585065" cy="1445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sz="3300" b="1" dirty="0">
                <a:latin typeface="Arial" panose="020B0604020202020204" pitchFamily="34" charset="0"/>
                <a:cs typeface="Arial" panose="020B0604020202020204" pitchFamily="34" charset="0"/>
              </a:rPr>
              <a:t>Porcentaje de ejecución</a:t>
            </a:r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lvl="1" indent="0">
              <a:buFont typeface="Arial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Font typeface="Arial"/>
              <a:buNone/>
            </a:pPr>
            <a:r>
              <a:rPr lang="es-G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endParaRPr lang="es-G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2FE8DD1-C7DD-44D2-9EEA-6623843B6E8D}"/>
              </a:ext>
            </a:extLst>
          </p:cNvPr>
          <p:cNvSpPr txBox="1">
            <a:spLocks/>
          </p:cNvSpPr>
          <p:nvPr/>
        </p:nvSpPr>
        <p:spPr>
          <a:xfrm>
            <a:off x="3649531" y="3361665"/>
            <a:ext cx="3287515" cy="1984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r">
              <a:buNone/>
            </a:pPr>
            <a:r>
              <a:rPr lang="es-GT" sz="5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56.31%</a:t>
            </a:r>
          </a:p>
          <a:p>
            <a:pPr marL="457200" lvl="1" indent="0" algn="r">
              <a:buNone/>
            </a:pPr>
            <a:endParaRPr lang="es-G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888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631371" y="682564"/>
            <a:ext cx="1037799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6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EN QUÉ UTILIZA LOS FONDOS /RECURSOS LA SECRETARÍA PRIVADA DE LA PRESIDENCIA?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3286DC99-D06C-48BB-B255-706EDF454819}"/>
              </a:ext>
            </a:extLst>
          </p:cNvPr>
          <p:cNvSpPr txBox="1">
            <a:spLocks/>
          </p:cNvSpPr>
          <p:nvPr/>
        </p:nvSpPr>
        <p:spPr>
          <a:xfrm>
            <a:off x="631371" y="1721224"/>
            <a:ext cx="7406641" cy="4814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fondos se utilizan en la adquisición de bienes o servicios y en transferencias que son necesarias para cumplir con la finalidad de la institución.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mostrar de forma ordenada a la población en qué se utiliza los fondos y la ejecución del sector público se muestra por </a:t>
            </a:r>
            <a:r>
              <a:rPr lang="es-GT" sz="2600" dirty="0">
                <a:solidFill>
                  <a:srgbClr val="197B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de gasto</a:t>
            </a:r>
            <a:r>
              <a:rPr lang="es-GT" sz="2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F20B3F5-0BE6-434C-ADD9-E3D04A4AE0E0}"/>
              </a:ext>
            </a:extLst>
          </p:cNvPr>
          <p:cNvSpPr txBox="1">
            <a:spLocks/>
          </p:cNvSpPr>
          <p:nvPr/>
        </p:nvSpPr>
        <p:spPr>
          <a:xfrm>
            <a:off x="8233410" y="2264516"/>
            <a:ext cx="3327219" cy="1937113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  <a:t>El gasto se divide </a:t>
            </a:r>
          </a:p>
          <a:p>
            <a:pPr>
              <a:lnSpc>
                <a:spcPct val="150000"/>
              </a:lnSpc>
            </a:pPr>
            <a: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  <a:t>en  </a:t>
            </a:r>
            <a:r>
              <a:rPr lang="es-GT" sz="31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GT" sz="3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5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967666" y="330543"/>
            <a:ext cx="10377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EJECUCIÓN PRESUPUESTARIA POR GRUPO DE GASTO AL SEGUNDO CUATRIMESTRE 2022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796F8AE-5DF8-4F0B-B16B-0D6B4F146184}"/>
              </a:ext>
            </a:extLst>
          </p:cNvPr>
          <p:cNvSpPr/>
          <p:nvPr/>
        </p:nvSpPr>
        <p:spPr>
          <a:xfrm>
            <a:off x="10401619" y="2259106"/>
            <a:ext cx="1252498" cy="273449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GT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B30813E-E8E1-0884-35ED-D6D57CC7E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328" y="1161540"/>
            <a:ext cx="8591292" cy="487904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643E9A-EB3C-7D20-ACF7-F83837B66B4B}"/>
              </a:ext>
            </a:extLst>
          </p:cNvPr>
          <p:cNvSpPr txBox="1"/>
          <p:nvPr/>
        </p:nvSpPr>
        <p:spPr>
          <a:xfrm>
            <a:off x="1967345" y="6040582"/>
            <a:ext cx="3648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Fuente: Reporte SICOINWEB R00804768.rpt</a:t>
            </a:r>
            <a:endParaRPr lang="es-GT" sz="800" dirty="0"/>
          </a:p>
        </p:txBody>
      </p:sp>
    </p:spTree>
    <p:extLst>
      <p:ext uri="{BB962C8B-B14F-4D97-AF65-F5344CB8AC3E}">
        <p14:creationId xmlns:p14="http://schemas.microsoft.com/office/powerpoint/2010/main" val="27295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589104" y="726091"/>
            <a:ext cx="96855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¿CUÁL ES LA IMPORTANCIA DEL PAGO DE SERVIDORES PÚBLICOS?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2" descr="Desarrollando capacidades de ciencia de datos en Directivos Públicos">
            <a:extLst>
              <a:ext uri="{FF2B5EF4-FFF2-40B4-BE49-F238E27FC236}">
                <a16:creationId xmlns:a16="http://schemas.microsoft.com/office/drawing/2014/main" id="{3E2FE43C-1DFF-4DD3-AA50-5276C858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66" y="572892"/>
            <a:ext cx="1111896" cy="1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79E44F8-6120-4618-979B-D24DF190A8FC}"/>
              </a:ext>
            </a:extLst>
          </p:cNvPr>
          <p:cNvSpPr txBox="1">
            <a:spLocks/>
          </p:cNvSpPr>
          <p:nvPr/>
        </p:nvSpPr>
        <p:spPr>
          <a:xfrm>
            <a:off x="387531" y="1679184"/>
            <a:ext cx="7805124" cy="431521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fondos utilizado en el pago de servidores públicos (</a:t>
            </a:r>
            <a:r>
              <a:rPr lang="es-GT" sz="2400" dirty="0">
                <a:solidFill>
                  <a:srgbClr val="197B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0</a:t>
            </a:r>
            <a:r>
              <a:rPr lang="es-GT" sz="2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aunque se clasifica como un gasto de funcionamiento, en realidad constituye el medio para prestar servicios a la población beneficiaria, y con ello, satisfacer las necesidades sociales; a través de la contratación de Servicios Técnicos y Profesionales, y personal administrativo que brinda los servicios de atención a la población.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9ED718-E016-10A9-B9F2-6DB092EE5EC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32624" y="2020592"/>
            <a:ext cx="3271845" cy="327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51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589104" y="726091"/>
            <a:ext cx="96855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PAGO DE SALARIOS A SERVIDORES PÚBLICOS AL SEGUNDO CUATRIMESTRE 2022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6" name="Picture 2" descr="Desarrollando capacidades de ciencia de datos en Directivos Públicos">
            <a:extLst>
              <a:ext uri="{FF2B5EF4-FFF2-40B4-BE49-F238E27FC236}">
                <a16:creationId xmlns:a16="http://schemas.microsoft.com/office/drawing/2014/main" id="{3E2FE43C-1DFF-4DD3-AA50-5276C858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66" y="572892"/>
            <a:ext cx="1111896" cy="11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1F98226F-DD49-4C73-B5A2-2178D69D10F2}"/>
              </a:ext>
            </a:extLst>
          </p:cNvPr>
          <p:cNvSpPr txBox="1">
            <a:spLocks/>
          </p:cNvSpPr>
          <p:nvPr/>
        </p:nvSpPr>
        <p:spPr>
          <a:xfrm>
            <a:off x="592069" y="1801091"/>
            <a:ext cx="7406641" cy="4026339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 vigente total para el pago de servidores públicos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Q12,505,437.00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 utilizado al </a:t>
            </a:r>
            <a:r>
              <a:rPr lang="es-GT" sz="27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cuatrimestre 2022</a:t>
            </a:r>
            <a:r>
              <a:rPr lang="es-GT" sz="2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GT" sz="27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el pago de servidores públicos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Q7,537,755.61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 para el pago de servidores públicos</a:t>
            </a:r>
          </a:p>
          <a:p>
            <a:pPr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Q4,967,681.39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7A154BA-6F3D-4F4E-8BA4-E5FB563D6914}"/>
              </a:ext>
            </a:extLst>
          </p:cNvPr>
          <p:cNvSpPr txBox="1">
            <a:spLocks/>
          </p:cNvSpPr>
          <p:nvPr/>
        </p:nvSpPr>
        <p:spPr>
          <a:xfrm>
            <a:off x="8272712" y="2633187"/>
            <a:ext cx="3327219" cy="242388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rubro constituye el </a:t>
            </a:r>
            <a:r>
              <a:rPr lang="es-GT" sz="22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48.63</a:t>
            </a:r>
            <a:r>
              <a:rPr lang="es-GT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GT" sz="22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GT" sz="2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total del presupuesto de la Secretaría Privada de la Presidencia</a:t>
            </a:r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85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388F74B-7328-7A8B-15CA-BA8BC61CEDA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8088201" y="1166585"/>
            <a:ext cx="3482109" cy="3482109"/>
          </a:xfrm>
          <a:prstGeom prst="rect">
            <a:avLst/>
          </a:prstGeom>
        </p:spPr>
      </p:pic>
      <p:pic>
        <p:nvPicPr>
          <p:cNvPr id="7" name="Picture 4" descr="Edificio - Iconos gratis de edificios">
            <a:extLst>
              <a:ext uri="{FF2B5EF4-FFF2-40B4-BE49-F238E27FC236}">
                <a16:creationId xmlns:a16="http://schemas.microsoft.com/office/drawing/2014/main" id="{9107D880-514E-4661-85DC-9999966D6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4" y="221345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27F1B47-CD23-4F97-8C57-964E7A9700D4}"/>
              </a:ext>
            </a:extLst>
          </p:cNvPr>
          <p:cNvSpPr txBox="1">
            <a:spLocks/>
          </p:cNvSpPr>
          <p:nvPr/>
        </p:nvSpPr>
        <p:spPr>
          <a:xfrm>
            <a:off x="383764" y="2038951"/>
            <a:ext cx="7406641" cy="433414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Secretaría Privada de la Presidencia invierte en la adquisición de equipo, licencias y programas para computadoras, entre otros, que sirven para prestar servicios a la población.  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endParaRPr lang="es-GT" sz="5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Asimismo, invierte en mejoras y reparaciones de los equipos propiedad de la Institución.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endParaRPr lang="es-GT" sz="6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el cuatrimestre reportado destaca la adquisición </a:t>
            </a: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equipo de computo, mobiliario y equipo par</a:t>
            </a: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continuar con las actividades de apoyo a la Presidencia.</a:t>
            </a:r>
            <a:endParaRPr lang="es-GT" sz="2000" b="0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08DFD0C-3E7E-4043-99EB-5828F632E878}"/>
              </a:ext>
            </a:extLst>
          </p:cNvPr>
          <p:cNvSpPr txBox="1">
            <a:spLocks/>
          </p:cNvSpPr>
          <p:nvPr/>
        </p:nvSpPr>
        <p:spPr>
          <a:xfrm>
            <a:off x="8481017" y="3715743"/>
            <a:ext cx="3327219" cy="1489858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inversión se divide principalmente en  adquisición de </a:t>
            </a:r>
            <a:r>
              <a:rPr lang="es-G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</a:t>
            </a: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GT" sz="2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3155DD5-4236-42FF-3135-B8DCCBFF2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0391" y="319938"/>
            <a:ext cx="8138865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86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672231" y="726091"/>
            <a:ext cx="96855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¿</a:t>
            </a:r>
            <a:r>
              <a:rPr kumimoji="0" lang="es-GT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MONTO UTILIZADO DE INVERSIÓN AL SEGUNDO CUATRIMESTRE 2022?</a:t>
            </a:r>
          </a:p>
        </p:txBody>
      </p:sp>
      <p:pic>
        <p:nvPicPr>
          <p:cNvPr id="7" name="Picture 4" descr="Edificio - Iconos gratis de edificios">
            <a:extLst>
              <a:ext uri="{FF2B5EF4-FFF2-40B4-BE49-F238E27FC236}">
                <a16:creationId xmlns:a16="http://schemas.microsoft.com/office/drawing/2014/main" id="{9107D880-514E-4661-85DC-9999966D6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4" y="221345"/>
            <a:ext cx="1288467" cy="128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671FD01-4362-45F8-9D18-B87B582FBBF4}"/>
              </a:ext>
            </a:extLst>
          </p:cNvPr>
          <p:cNvSpPr txBox="1">
            <a:spLocks/>
          </p:cNvSpPr>
          <p:nvPr/>
        </p:nvSpPr>
        <p:spPr>
          <a:xfrm>
            <a:off x="705394" y="1841605"/>
            <a:ext cx="7406641" cy="415380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 vigente total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Q457,400.00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Presupuesto utilizado al</a:t>
            </a:r>
            <a:r>
              <a:rPr lang="es-GT" sz="27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segundo cuatrimestre 2022</a:t>
            </a:r>
            <a:r>
              <a:rPr lang="es-GT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GT" sz="2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Q350,413.00</a:t>
            </a:r>
          </a:p>
          <a:p>
            <a:pPr algn="just">
              <a:lnSpc>
                <a:spcPct val="150000"/>
              </a:lnSpc>
            </a:pPr>
            <a:endParaRPr lang="es-GT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7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 para la inversión</a:t>
            </a:r>
          </a:p>
          <a:p>
            <a:pPr marL="0" lvl="1" algn="just">
              <a:lnSpc>
                <a:spcPct val="150000"/>
              </a:lnSpc>
              <a:spcBef>
                <a:spcPct val="0"/>
              </a:spcBef>
            </a:pPr>
            <a:r>
              <a:rPr lang="es-GT" sz="45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Q106,987.00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AE0DDC3-E50A-46E6-AAA6-DB777E3F4468}"/>
              </a:ext>
            </a:extLst>
          </p:cNvPr>
          <p:cNvSpPr txBox="1">
            <a:spLocks/>
          </p:cNvSpPr>
          <p:nvPr/>
        </p:nvSpPr>
        <p:spPr>
          <a:xfrm>
            <a:off x="8260397" y="2691198"/>
            <a:ext cx="3327219" cy="242388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s-GT" sz="20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rubro constituye el </a:t>
            </a:r>
            <a:r>
              <a:rPr lang="es-GT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2.26%</a:t>
            </a:r>
            <a:r>
              <a:rPr lang="es-GT" sz="22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GT" sz="2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total del presupuesto de la Secretaría Privada de la Presidencia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501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948873" y="726091"/>
            <a:ext cx="9408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800" b="1" dirty="0">
                <a:latin typeface="Arial" panose="020B0604020202020204" pitchFamily="34" charset="0"/>
                <a:cs typeface="Arial" panose="020B0604020202020204" pitchFamily="34" charset="0"/>
              </a:rPr>
              <a:t>¿QUÉ FINALIDADES ATIENDE LA SECRETARÍA PRIVADA DE LA PRESIDENCIA?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2" descr="Target arm | Icono Gratis">
            <a:extLst>
              <a:ext uri="{FF2B5EF4-FFF2-40B4-BE49-F238E27FC236}">
                <a16:creationId xmlns:a16="http://schemas.microsoft.com/office/drawing/2014/main" id="{9D9C6369-DFBF-4BDA-9D46-5BC151878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54" y="313209"/>
            <a:ext cx="1477870" cy="14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AE969403-F89B-4306-AA5A-257D80D16C24}"/>
              </a:ext>
            </a:extLst>
          </p:cNvPr>
          <p:cNvSpPr txBox="1">
            <a:spLocks/>
          </p:cNvSpPr>
          <p:nvPr/>
        </p:nvSpPr>
        <p:spPr>
          <a:xfrm>
            <a:off x="623998" y="1474713"/>
            <a:ext cx="7406641" cy="523875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recursos públicos se utilizan con fines específicos para el cumplimiento de los objetivos sociales y económicos del Estado que impactan directamente en la población. 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entidad atiende y prioriza las finalidades que le corresponden de conformidad con la ley. En el caso de la Secretaría Privada de la Presidencia, destina su presupuesto a los Servicios Públicos Generales.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750DE5C-C769-4FEC-B6BB-33ABBA1B75D5}"/>
              </a:ext>
            </a:extLst>
          </p:cNvPr>
          <p:cNvSpPr txBox="1">
            <a:spLocks/>
          </p:cNvSpPr>
          <p:nvPr/>
        </p:nvSpPr>
        <p:spPr>
          <a:xfrm>
            <a:off x="8650099" y="2262807"/>
            <a:ext cx="3327219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principal finalidad que se atiende es Servicios Públicos con un </a:t>
            </a:r>
            <a:r>
              <a:rPr lang="es-G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56.31%</a:t>
            </a: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presupuesto total de la Secretaría Privada de la Presidencia.</a:t>
            </a:r>
            <a:endParaRPr lang="es-GT" sz="2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213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822037" y="615259"/>
            <a:ext cx="105357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EJECUCIÓN PRESUPUESTARIA POR FINALIDAD AL SEGUNDO CUATRIMESTRE 2022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2B19822-35B2-69DA-2542-1F0DFA585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345" y="1553983"/>
            <a:ext cx="7914577" cy="42926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70281ED-C234-EB81-3B35-2B59759639F5}"/>
              </a:ext>
            </a:extLst>
          </p:cNvPr>
          <p:cNvSpPr txBox="1"/>
          <p:nvPr/>
        </p:nvSpPr>
        <p:spPr>
          <a:xfrm>
            <a:off x="1967345" y="6040582"/>
            <a:ext cx="3648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Fuente: Reporte SICOINWEB R00804768.rpt</a:t>
            </a:r>
            <a:endParaRPr lang="es-GT" sz="800" dirty="0"/>
          </a:p>
        </p:txBody>
      </p:sp>
    </p:spTree>
    <p:extLst>
      <p:ext uri="{BB962C8B-B14F-4D97-AF65-F5344CB8AC3E}">
        <p14:creationId xmlns:p14="http://schemas.microsoft.com/office/powerpoint/2010/main" val="3645549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154C09-83FC-01EB-F7E3-848712AE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82" y="2697503"/>
            <a:ext cx="1803636" cy="180363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046983" y="2551837"/>
            <a:ext cx="88599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GT" sz="4000" b="1" dirty="0">
                <a:solidFill>
                  <a:prstClr val="white"/>
                </a:solidFill>
                <a:cs typeface="Arial" panose="020B0604020202020204" pitchFamily="34" charset="0"/>
              </a:rPr>
              <a:t>PARTE ESPECÍFICA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GT" sz="4000" b="1" dirty="0">
                <a:solidFill>
                  <a:prstClr val="white"/>
                </a:solidFill>
                <a:cs typeface="Arial" panose="020B0604020202020204" pitchFamily="34" charset="0"/>
              </a:rPr>
              <a:t>PRINCIPALES AVANCES Y 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31819-0FD0-B724-E882-F7581BE32522}"/>
              </a:ext>
            </a:extLst>
          </p:cNvPr>
          <p:cNvSpPr txBox="1"/>
          <p:nvPr/>
        </p:nvSpPr>
        <p:spPr>
          <a:xfrm>
            <a:off x="588886" y="3045323"/>
            <a:ext cx="1458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6600" b="1" i="0" u="none" strike="noStrike" kern="1200" cap="none" spc="0" normalizeH="0" baseline="0" noProof="0" dirty="0">
                <a:ln>
                  <a:noFill/>
                </a:ln>
                <a:solidFill>
                  <a:srgbClr val="20539D"/>
                </a:solidFill>
                <a:effectLst/>
                <a:uLnTx/>
                <a:uFillTx/>
                <a:latin typeface="Montserrat ExtraBold" pitchFamily="2" charset="77"/>
                <a:ea typeface="+mn-ea"/>
                <a:cs typeface="Arial"/>
                <a:sym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25699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822037" y="726091"/>
            <a:ext cx="105357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PRINCIPALES AVANCES Y RESULTADOS</a:t>
            </a:r>
          </a:p>
        </p:txBody>
      </p:sp>
      <p:sp>
        <p:nvSpPr>
          <p:cNvPr id="5" name="Marcador de contenido 6">
            <a:extLst>
              <a:ext uri="{FF2B5EF4-FFF2-40B4-BE49-F238E27FC236}">
                <a16:creationId xmlns:a16="http://schemas.microsoft.com/office/drawing/2014/main" id="{F4B3CC79-A6C1-4C1C-A9BA-019046001DA4}"/>
              </a:ext>
            </a:extLst>
          </p:cNvPr>
          <p:cNvSpPr txBox="1">
            <a:spLocks/>
          </p:cNvSpPr>
          <p:nvPr/>
        </p:nvSpPr>
        <p:spPr>
          <a:xfrm>
            <a:off x="206619" y="1643720"/>
            <a:ext cx="11778761" cy="5012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anose="00000500000000000000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GT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BBB58143-9CE6-5381-D141-28CC782F84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565009"/>
              </p:ext>
            </p:extLst>
          </p:nvPr>
        </p:nvGraphicFramePr>
        <p:xfrm>
          <a:off x="2032000" y="1514764"/>
          <a:ext cx="7989455" cy="3934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766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154C09-83FC-01EB-F7E3-848712AE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82" y="2697503"/>
            <a:ext cx="1803636" cy="180363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304918" y="2999156"/>
            <a:ext cx="8859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GT" sz="4000" b="1" dirty="0">
                <a:solidFill>
                  <a:prstClr val="white"/>
                </a:solidFill>
                <a:cs typeface="Arial" panose="020B0604020202020204" pitchFamily="34" charset="0"/>
              </a:rPr>
              <a:t>CONSOLIDADO DE LOGROS INSTITUCIONALES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31819-0FD0-B724-E882-F7581BE32522}"/>
              </a:ext>
            </a:extLst>
          </p:cNvPr>
          <p:cNvSpPr txBox="1"/>
          <p:nvPr/>
        </p:nvSpPr>
        <p:spPr>
          <a:xfrm>
            <a:off x="588886" y="3045323"/>
            <a:ext cx="1458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6600" b="1" i="0" u="none" strike="noStrike" kern="1200" cap="none" spc="0" normalizeH="0" baseline="0" noProof="0" dirty="0">
                <a:ln>
                  <a:noFill/>
                </a:ln>
                <a:solidFill>
                  <a:srgbClr val="20539D"/>
                </a:solidFill>
                <a:effectLst/>
                <a:uLnTx/>
                <a:uFillTx/>
                <a:latin typeface="Montserrat ExtraBold" pitchFamily="2" charset="77"/>
                <a:ea typeface="+mn-ea"/>
                <a:cs typeface="Arial"/>
                <a:sym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37058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803564" y="661436"/>
            <a:ext cx="94088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600" b="1" dirty="0">
                <a:latin typeface="Arial" panose="020B0604020202020204" pitchFamily="34" charset="0"/>
                <a:cs typeface="Arial" panose="020B0604020202020204" pitchFamily="34" charset="0"/>
              </a:rPr>
              <a:t>CONSOLIDADO DE LOGROS INSTITUCIONALES</a:t>
            </a:r>
            <a:endParaRPr lang="es-GT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3D98842-CF22-41C9-D243-07F82A578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539140"/>
              </p:ext>
            </p:extLst>
          </p:nvPr>
        </p:nvGraphicFramePr>
        <p:xfrm>
          <a:off x="1017918" y="1538039"/>
          <a:ext cx="9781462" cy="3174521"/>
        </p:xfrm>
        <a:graphic>
          <a:graphicData uri="http://schemas.openxmlformats.org/drawingml/2006/table">
            <a:tbl>
              <a:tblPr firstRow="1" firstCol="1" bandRow="1"/>
              <a:tblGrid>
                <a:gridCol w="9781462">
                  <a:extLst>
                    <a:ext uri="{9D8B030D-6E8A-4147-A177-3AD203B41FA5}">
                      <a16:colId xmlns:a16="http://schemas.microsoft.com/office/drawing/2014/main" val="491035301"/>
                    </a:ext>
                  </a:extLst>
                </a:gridCol>
              </a:tblGrid>
              <a:tr h="4805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457200" algn="ctr"/>
                      <a:r>
                        <a:rPr lang="es-GT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Montserrat" panose="00000500000000000000" pitchFamily="2" charset="0"/>
                          <a:cs typeface="Times New Roman" panose="02020603050405020304" pitchFamily="18" charset="0"/>
                        </a:rPr>
                        <a:t>LOGROS INSTITUCIONALES</a:t>
                      </a:r>
                      <a:endParaRPr lang="es-GT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921406"/>
                  </a:ext>
                </a:extLst>
              </a:tr>
              <a:tr h="813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GT" sz="1400" dirty="0">
                          <a:effectLst/>
                          <a:latin typeface="Montserrat" panose="000005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Recepción de 1,148 expedientes de solicitud dirigidas al Señor Presidente de la República, de los cuales 121 corresponden a audiencias; 134 invitaciones y 893 a otros planteamientos. </a:t>
                      </a:r>
                      <a:r>
                        <a:rPr lang="es-GT" sz="1400" dirty="0">
                          <a:effectLst/>
                          <a:latin typeface="Times New Roman" panose="02020603050405020304" pitchFamily="18" charset="0"/>
                          <a:ea typeface="Montserrat" panose="000005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G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355494"/>
                  </a:ext>
                </a:extLst>
              </a:tr>
              <a:tr h="6956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GT" sz="1400" dirty="0">
                          <a:effectLst/>
                          <a:latin typeface="Montserrat" panose="000005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Seguimiento a la ejecución presupuestaria de las entidades que conforman el Organismo Ejecutivo.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 algn="just"/>
                      <a:r>
                        <a:rPr lang="es-GT" sz="1400" dirty="0">
                          <a:effectLst/>
                          <a:latin typeface="Times New Roman" panose="02020603050405020304" pitchFamily="18" charset="0"/>
                          <a:ea typeface="Montserrat" panose="00000500000000000000" pitchFamily="2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G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5174905"/>
                  </a:ext>
                </a:extLst>
              </a:tr>
              <a:tr h="11848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GT" sz="1400" dirty="0">
                          <a:effectLst/>
                          <a:latin typeface="Montserrat" panose="00000500000000000000" pitchFamily="2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Implementación de Portal unificado de información de procesos y controles de las distintas direcciones y unidades, con el fin de contar con una plataforma que ayude a obtener de una forma ágil y segura toda la información relevante para la toma de decisiones.</a:t>
                      </a:r>
                      <a:endParaRPr lang="es-G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392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254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6154C09-83FC-01EB-F7E3-848712AE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82" y="2697503"/>
            <a:ext cx="1803636" cy="1803636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46A67-C081-2534-FEB1-BC7819A31A7A}"/>
              </a:ext>
            </a:extLst>
          </p:cNvPr>
          <p:cNvSpPr txBox="1"/>
          <p:nvPr/>
        </p:nvSpPr>
        <p:spPr>
          <a:xfrm>
            <a:off x="2766557" y="3257414"/>
            <a:ext cx="772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GT" sz="4000" b="1" dirty="0">
                <a:solidFill>
                  <a:prstClr val="white"/>
                </a:solidFill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31819-0FD0-B724-E882-F7581BE32522}"/>
              </a:ext>
            </a:extLst>
          </p:cNvPr>
          <p:cNvSpPr txBox="1"/>
          <p:nvPr/>
        </p:nvSpPr>
        <p:spPr>
          <a:xfrm>
            <a:off x="588886" y="3045323"/>
            <a:ext cx="14580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6600" b="1" kern="1200" dirty="0">
                <a:solidFill>
                  <a:srgbClr val="20539D"/>
                </a:solidFill>
                <a:latin typeface="Montserrat ExtraBold" pitchFamily="2" charset="77"/>
                <a:ea typeface="+mn-ea"/>
              </a:rPr>
              <a:t>4</a:t>
            </a:r>
            <a:endParaRPr kumimoji="0" lang="es-GT" sz="6600" b="1" i="0" u="none" strike="noStrike" kern="1200" cap="none" spc="0" normalizeH="0" baseline="0" noProof="0" dirty="0">
              <a:ln>
                <a:noFill/>
              </a:ln>
              <a:solidFill>
                <a:srgbClr val="20539D"/>
              </a:solidFill>
              <a:effectLst/>
              <a:uLnTx/>
              <a:uFillTx/>
              <a:latin typeface="Montserrat ExtraBold" pitchFamily="2" charset="77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576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2189018" y="661436"/>
            <a:ext cx="80234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¿QUÉ TENDENCIA MUESTRA EL USO DE LOS</a:t>
            </a:r>
          </a:p>
          <a:p>
            <a:r>
              <a:rPr lang="es-GT" sz="2600" b="1" dirty="0">
                <a:latin typeface="Arial" panose="020B0604020202020204" pitchFamily="34" charset="0"/>
                <a:cs typeface="Arial" panose="020B0604020202020204" pitchFamily="34" charset="0"/>
              </a:rPr>
              <a:t>  RECURSOS PÚBLICOS?</a:t>
            </a:r>
            <a:endParaRPr kumimoji="0" lang="es-GT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4" name="Picture 2" descr="7 TENDENCIAS TECNOLÓGICAS PARA EL EL 2021 | MQA">
            <a:extLst>
              <a:ext uri="{FF2B5EF4-FFF2-40B4-BE49-F238E27FC236}">
                <a16:creationId xmlns:a16="http://schemas.microsoft.com/office/drawing/2014/main" id="{917C53C8-656A-4193-A96D-93181679B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81" y="156140"/>
            <a:ext cx="2044538" cy="153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7807CF3-2ECE-41D9-AD9D-BB74C004433D}"/>
              </a:ext>
            </a:extLst>
          </p:cNvPr>
          <p:cNvSpPr txBox="1">
            <a:spLocks/>
          </p:cNvSpPr>
          <p:nvPr/>
        </p:nvSpPr>
        <p:spPr>
          <a:xfrm>
            <a:off x="529288" y="1993093"/>
            <a:ext cx="7406641" cy="523875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datos obtenidos durante el periodo reportado permiten establecer que la ejecución del presupuesto se caracterizó principalmente </a:t>
            </a: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 el mayor porcentaje de  ejecución presupuestaria se encuentra en el grupo de Servicios Personales, en virtud que la Institución no maneja proyectos de inversión.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EAA73D1-DDF2-4AA5-B496-AA7811569E2C}"/>
              </a:ext>
            </a:extLst>
          </p:cNvPr>
          <p:cNvSpPr txBox="1">
            <a:spLocks/>
          </p:cNvSpPr>
          <p:nvPr/>
        </p:nvSpPr>
        <p:spPr>
          <a:xfrm>
            <a:off x="8630654" y="2373010"/>
            <a:ext cx="3327219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b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G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</a:t>
            </a:r>
            <a: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proyecta cerrar con el 92%.</a:t>
            </a:r>
          </a:p>
        </p:txBody>
      </p:sp>
    </p:spTree>
    <p:extLst>
      <p:ext uri="{BB962C8B-B14F-4D97-AF65-F5344CB8AC3E}">
        <p14:creationId xmlns:p14="http://schemas.microsoft.com/office/powerpoint/2010/main" val="2756736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482929" y="661436"/>
            <a:ext cx="10062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GT" sz="2400" b="1" dirty="0">
                <a:latin typeface="Arial" panose="020B0604020202020204" pitchFamily="34" charset="0"/>
                <a:cs typeface="Arial" panose="020B0604020202020204" pitchFamily="34" charset="0"/>
              </a:rPr>
              <a:t>QUÉ RESULTADOS SE OBTUVIERON EN EL MARCO DE LA PGG?</a:t>
            </a:r>
            <a:endParaRPr lang="es-GT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Noticias de Canción de Abril - TuneCore">
            <a:extLst>
              <a:ext uri="{FF2B5EF4-FFF2-40B4-BE49-F238E27FC236}">
                <a16:creationId xmlns:a16="http://schemas.microsoft.com/office/drawing/2014/main" id="{2AE6E717-3690-46C5-B7B7-D7B8A6837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303"/>
            <a:ext cx="1482929" cy="147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5138438-1E98-4170-8679-FC69EB14CABC}"/>
              </a:ext>
            </a:extLst>
          </p:cNvPr>
          <p:cNvSpPr txBox="1">
            <a:spLocks/>
          </p:cNvSpPr>
          <p:nvPr/>
        </p:nvSpPr>
        <p:spPr>
          <a:xfrm>
            <a:off x="538397" y="1617299"/>
            <a:ext cx="7406641" cy="523875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G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 General de Gobierno </a:t>
            </a:r>
            <a:r>
              <a:rPr lang="es-GT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GT" sz="2000" b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PGG</a:t>
            </a:r>
            <a:r>
              <a:rPr lang="es-GT" sz="2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es el plan de acción del Gobierno de Guatemala, en donde se plasman los objetivos estratégicos y los lineamientos de las políticas públicas.</a:t>
            </a:r>
          </a:p>
          <a:p>
            <a:pPr algn="just">
              <a:lnSpc>
                <a:spcPct val="150000"/>
              </a:lnSpc>
            </a:pPr>
            <a:endParaRPr lang="es-GT" sz="2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Secretaría Privada de la Presidencia, durante el cuatrimestre reportado colaboró con el cumplimiento de la PGG por medio del pilar 4, Estado Transparente, Responsable y Efectivo.</a:t>
            </a:r>
          </a:p>
          <a:p>
            <a:endParaRPr lang="es-GT" sz="2000" b="0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s-GT" sz="2000" b="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GT" sz="2000" b="0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5E8B0F1A-A722-4908-B2B0-28943B911639}"/>
              </a:ext>
            </a:extLst>
          </p:cNvPr>
          <p:cNvSpPr txBox="1">
            <a:spLocks/>
          </p:cNvSpPr>
          <p:nvPr/>
        </p:nvSpPr>
        <p:spPr>
          <a:xfrm>
            <a:off x="8483435" y="3537527"/>
            <a:ext cx="3327219" cy="127749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16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contribuyó con el pilar 4, Estado Transparente, Responsable y Efectivo.</a:t>
            </a:r>
            <a:endParaRPr lang="es-GT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B2C083-831F-C5A2-1691-2167A40140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2128" r="34516" b="47504"/>
          <a:stretch/>
        </p:blipFill>
        <p:spPr>
          <a:xfrm>
            <a:off x="8483435" y="1801091"/>
            <a:ext cx="2891270" cy="19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61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1780859" y="661436"/>
            <a:ext cx="9764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¿</a:t>
            </a:r>
            <a:r>
              <a:rPr kumimoji="0" lang="es-GT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QUÉ MEDIDAS DE TRANSPARENCIA SE HAN APLICADO?</a:t>
            </a:r>
            <a:endParaRPr kumimoji="0" lang="es-GT" sz="24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DA48D81-4A41-492E-A495-DEF83AC3DEFC}"/>
              </a:ext>
            </a:extLst>
          </p:cNvPr>
          <p:cNvSpPr txBox="1">
            <a:spLocks/>
          </p:cNvSpPr>
          <p:nvPr/>
        </p:nvSpPr>
        <p:spPr>
          <a:xfrm>
            <a:off x="704088" y="1618761"/>
            <a:ext cx="8721323" cy="4498576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buClrTx/>
            </a:pPr>
            <a:r>
              <a:rPr lang="es-GT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garantizar el </a:t>
            </a:r>
            <a:r>
              <a:rPr lang="es-GT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adecuado del dinero público </a:t>
            </a:r>
            <a:r>
              <a:rPr lang="es-GT" sz="14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el avance en el cumplimiento de los objetivos de Estado, la Secretaría Privada de la Presidencia ha adoptado como medidas de transparencia:</a:t>
            </a:r>
          </a:p>
          <a:p>
            <a:pPr marL="285750" indent="-285750" algn="l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s-ES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Programación de capacitaciones de probidad y ética a todo el personal.</a:t>
            </a:r>
          </a:p>
          <a:p>
            <a:pPr marL="285750" indent="-285750" algn="l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s-ES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de informes de Rendición de Cuentas cuatrimestral, presentados a la Comisión Presidencial Contra la Corrupción. </a:t>
            </a:r>
          </a:p>
          <a:p>
            <a:pPr marL="285750" indent="-285750" algn="l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s-ES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Informes mensuales y cuatrimestrales de la ejecución de metas físicas y financieras, presentadas a la Dirección Técnica del Presupuesto y a la Secretaría General de Planificación y Programación-SEGEPLAN; Congreso de la República y a la Contraloría General de Cuentas.</a:t>
            </a:r>
          </a:p>
          <a:p>
            <a:pPr marL="265113" lvl="0" indent="-265113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ES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de la página de Información Pública, a través de los requerimientos y directrices que dicta la Procuraduría de Derechos Humanos.</a:t>
            </a:r>
            <a:endParaRPr lang="es-GT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5113" lvl="0" indent="-265113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es-ES" sz="13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Cumplimiento a la Política Nacional de Datos Abiertos 2018-2022, en la entrega de información pública relevante a la ciudadanía y al público en general; entrega que debe ser permanente, actualizada y de forma accesible y comprensible. </a:t>
            </a:r>
            <a:endParaRPr lang="es-GT" sz="13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0" descr="Iconos de Transparencia - 450 iconos vectoriales gratis">
            <a:extLst>
              <a:ext uri="{FF2B5EF4-FFF2-40B4-BE49-F238E27FC236}">
                <a16:creationId xmlns:a16="http://schemas.microsoft.com/office/drawing/2014/main" id="{0EC9FEFC-AF84-476E-99DE-70CA9EAB0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54" y="165777"/>
            <a:ext cx="1471205" cy="147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6287F020-107D-43A2-A49F-135EA05E54D3}"/>
              </a:ext>
            </a:extLst>
          </p:cNvPr>
          <p:cNvSpPr txBox="1">
            <a:spLocks/>
          </p:cNvSpPr>
          <p:nvPr/>
        </p:nvSpPr>
        <p:spPr>
          <a:xfrm>
            <a:off x="9498563" y="2152565"/>
            <a:ext cx="2481646" cy="2772047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br>
              <a:rPr lang="es-GT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16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tiene previsto aplicar nuevas medidas de transparencia como la Matriz de Riesgo por Direcciones y Unidades.</a:t>
            </a:r>
            <a:endParaRPr lang="es-GT" sz="16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204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FDB85-8F6D-CC44-7271-0E53284AD93C}"/>
              </a:ext>
            </a:extLst>
          </p:cNvPr>
          <p:cNvSpPr txBox="1"/>
          <p:nvPr/>
        </p:nvSpPr>
        <p:spPr>
          <a:xfrm>
            <a:off x="2124363" y="661436"/>
            <a:ext cx="94210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GT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¿</a:t>
            </a:r>
            <a:r>
              <a:rPr kumimoji="0" lang="es-GT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QUÉ </a:t>
            </a:r>
            <a:r>
              <a:rPr lang="es-GT" sz="2200" b="1" dirty="0">
                <a:latin typeface="Arial" panose="020B0604020202020204" pitchFamily="34" charset="0"/>
                <a:cs typeface="Arial" panose="020B0604020202020204" pitchFamily="34" charset="0"/>
              </a:rPr>
              <a:t>DESAFÍOS INSTITUCIONALES SE ESPERAN DURANTE 2022</a:t>
            </a:r>
            <a:r>
              <a:rPr kumimoji="0" lang="es-GT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?</a:t>
            </a:r>
            <a:endParaRPr kumimoji="0" lang="es-GT" sz="2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7" name="Picture 2" descr="Icono-Comprensión-Desafio Neurolectura | Desafío Neurolectura">
            <a:extLst>
              <a:ext uri="{FF2B5EF4-FFF2-40B4-BE49-F238E27FC236}">
                <a16:creationId xmlns:a16="http://schemas.microsoft.com/office/drawing/2014/main" id="{7E54CCD3-45BB-424D-B5B5-A885179A9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06" y="133797"/>
            <a:ext cx="1796960" cy="181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F14E5606-4B09-41E7-9BE7-3BE152322E62}"/>
              </a:ext>
            </a:extLst>
          </p:cNvPr>
          <p:cNvSpPr txBox="1">
            <a:spLocks/>
          </p:cNvSpPr>
          <p:nvPr/>
        </p:nvSpPr>
        <p:spPr>
          <a:xfrm>
            <a:off x="2211017" y="1843972"/>
            <a:ext cx="7406641" cy="3910282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/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0D1F3C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G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principales desafíos </a:t>
            </a:r>
            <a:r>
              <a:rPr lang="es-GT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Secretaría Privada de la Presidencia en cuanto al uso de los recursos públicos y el cumplimiento de los planes nacionales son </a:t>
            </a:r>
            <a:r>
              <a:rPr lang="es-GT" sz="20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servicios que están dirigidos al Presidente de la República, para lo cual se elaboran los informes de metas físicas de productos y subproductos, los cuales son actualizados cada mes en el Sistema </a:t>
            </a:r>
            <a:r>
              <a:rPr lang="es-GT" sz="2000" b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Contabilidad Integrada -SICOIN WEB.</a:t>
            </a:r>
            <a:endParaRPr lang="es-GT" sz="2000" b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281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D262234-FCDC-5A90-A9F9-57310FE6B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538" y="3886015"/>
            <a:ext cx="1206240" cy="4792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437D56-EFF2-582F-E431-E465CCE4D442}"/>
              </a:ext>
            </a:extLst>
          </p:cNvPr>
          <p:cNvSpPr txBox="1"/>
          <p:nvPr/>
        </p:nvSpPr>
        <p:spPr>
          <a:xfrm>
            <a:off x="6190829" y="3936678"/>
            <a:ext cx="16516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800" b="1" kern="1200" dirty="0">
                <a:solidFill>
                  <a:srgbClr val="10304B"/>
                </a:solidFill>
                <a:latin typeface="Montserrat SemiBold" pitchFamily="2" charset="77"/>
                <a:ea typeface="+mn-ea"/>
                <a:cs typeface="+mn-cs"/>
              </a:rPr>
              <a:t>S</a:t>
            </a:r>
            <a:r>
              <a:rPr lang="es-GT" sz="800" b="1" kern="1200" dirty="0">
                <a:solidFill>
                  <a:srgbClr val="10304B"/>
                </a:solidFill>
                <a:latin typeface="Montserrat SemiBold" pitchFamily="2" charset="77"/>
                <a:ea typeface="+mn-ea"/>
                <a:cs typeface="+mn-cs"/>
              </a:rPr>
              <a:t>ECRETARÍA PRIVADA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GT" sz="800" b="1" kern="1200" dirty="0">
                <a:solidFill>
                  <a:srgbClr val="10304B"/>
                </a:solidFill>
                <a:latin typeface="Montserrat SemiBold" pitchFamily="2" charset="77"/>
                <a:ea typeface="+mn-ea"/>
                <a:cs typeface="+mn-cs"/>
              </a:rPr>
              <a:t>DE </a:t>
            </a:r>
            <a:r>
              <a:rPr kumimoji="0" lang="es-GT" sz="800" b="1" i="0" u="none" strike="noStrike" kern="1200" cap="none" spc="0" normalizeH="0" baseline="0" noProof="0" dirty="0">
                <a:ln>
                  <a:noFill/>
                </a:ln>
                <a:solidFill>
                  <a:srgbClr val="10304B"/>
                </a:solidFill>
                <a:effectLst/>
                <a:uLnTx/>
                <a:uFillTx/>
                <a:latin typeface="Montserrat SemiBold" pitchFamily="2" charset="77"/>
                <a:ea typeface="+mn-ea"/>
                <a:cs typeface="+mn-cs"/>
              </a:rPr>
              <a:t>LA PRESIDENICA</a:t>
            </a:r>
          </a:p>
        </p:txBody>
      </p:sp>
    </p:spTree>
    <p:extLst>
      <p:ext uri="{BB962C8B-B14F-4D97-AF65-F5344CB8AC3E}">
        <p14:creationId xmlns:p14="http://schemas.microsoft.com/office/powerpoint/2010/main" val="146442143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9D96561CF3FA49BA629FB29367CEAB" ma:contentTypeVersion="12" ma:contentTypeDescription="Crear nuevo documento." ma:contentTypeScope="" ma:versionID="82063a6b178adbe3c79d37e693bc162e">
  <xsd:schema xmlns:xsd="http://www.w3.org/2001/XMLSchema" xmlns:xs="http://www.w3.org/2001/XMLSchema" xmlns:p="http://schemas.microsoft.com/office/2006/metadata/properties" xmlns:ns3="efcf9931-6988-4c26-989d-90fd7d9d6177" xmlns:ns4="2de3127d-b50e-4c29-b846-9213acea4d89" targetNamespace="http://schemas.microsoft.com/office/2006/metadata/properties" ma:root="true" ma:fieldsID="3d9afdd1b157cbc26b4623f5f3ce62be" ns3:_="" ns4:_="">
    <xsd:import namespace="efcf9931-6988-4c26-989d-90fd7d9d6177"/>
    <xsd:import namespace="2de3127d-b50e-4c29-b846-9213acea4d8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f9931-6988-4c26-989d-90fd7d9d617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e3127d-b50e-4c29-b846-9213acea4d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72046-F841-44BF-84FF-8B93AAFD88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7D98F7-3014-4AFF-9B64-6BD6D97EE58B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2de3127d-b50e-4c29-b846-9213acea4d89"/>
    <ds:schemaRef ds:uri="http://purl.org/dc/elements/1.1/"/>
    <ds:schemaRef ds:uri="http://schemas.openxmlformats.org/package/2006/metadata/core-properties"/>
    <ds:schemaRef ds:uri="efcf9931-6988-4c26-989d-90fd7d9d6177"/>
  </ds:schemaRefs>
</ds:datastoreItem>
</file>

<file path=customXml/itemProps3.xml><?xml version="1.0" encoding="utf-8"?>
<ds:datastoreItem xmlns:ds="http://schemas.openxmlformats.org/officeDocument/2006/customXml" ds:itemID="{1C3D4D16-9A4B-4A91-8FEC-4CED5EC077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f9931-6988-4c26-989d-90fd7d9d6177"/>
    <ds:schemaRef ds:uri="2de3127d-b50e-4c29-b846-9213acea4d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1612</TotalTime>
  <Words>1417</Words>
  <Application>Microsoft Office PowerPoint</Application>
  <PresentationFormat>Panorámica</PresentationFormat>
  <Paragraphs>157</Paragraphs>
  <Slides>24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4" baseType="lpstr">
      <vt:lpstr>Calibri Light</vt:lpstr>
      <vt:lpstr>Montserrat SemiBold</vt:lpstr>
      <vt:lpstr>Montserrat ExtraBold</vt:lpstr>
      <vt:lpstr>Symbol</vt:lpstr>
      <vt:lpstr>Wingdings</vt:lpstr>
      <vt:lpstr>Montserrat</vt:lpstr>
      <vt:lpstr>Arial</vt:lpstr>
      <vt:lpstr>Calibri</vt:lpstr>
      <vt:lpstr>Times New Roman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Esdras Palacios</cp:lastModifiedBy>
  <cp:revision>89</cp:revision>
  <cp:lastPrinted>2022-09-07T20:32:00Z</cp:lastPrinted>
  <dcterms:created xsi:type="dcterms:W3CDTF">2021-05-04T19:30:50Z</dcterms:created>
  <dcterms:modified xsi:type="dcterms:W3CDTF">2022-09-08T22:31:48Z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0x010100A39D96561CF3FA49BA629FB29367CEAB</vt:lpwstr>
  </property>
</Properties>
</file>