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69" r:id="rId3"/>
    <p:sldId id="270" r:id="rId4"/>
    <p:sldId id="257" r:id="rId5"/>
    <p:sldId id="272" r:id="rId6"/>
    <p:sldId id="271" r:id="rId7"/>
    <p:sldId id="273" r:id="rId8"/>
    <p:sldId id="274" r:id="rId9"/>
    <p:sldId id="278" r:id="rId10"/>
    <p:sldId id="277" r:id="rId11"/>
    <p:sldId id="276" r:id="rId12"/>
    <p:sldId id="275" r:id="rId13"/>
    <p:sldId id="258" r:id="rId14"/>
    <p:sldId id="279" r:id="rId15"/>
    <p:sldId id="280" r:id="rId16"/>
    <p:sldId id="263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62" r:id="rId25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6C"/>
    <a:srgbClr val="C0F3FF"/>
    <a:srgbClr val="265F91"/>
    <a:srgbClr val="FFCA4A"/>
    <a:srgbClr val="20539D"/>
    <a:srgbClr val="EFEFEF"/>
    <a:srgbClr val="002E91"/>
    <a:srgbClr val="1030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94"/>
  </p:normalViewPr>
  <p:slideViewPr>
    <p:cSldViewPr snapToGrid="0" snapToObjects="1">
      <p:cViewPr varScale="1">
        <p:scale>
          <a:sx n="62" d="100"/>
          <a:sy n="62" d="100"/>
        </p:scale>
        <p:origin x="78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FF7BE-4E72-154B-BC0E-7FFAE524BB6B}" type="datetimeFigureOut">
              <a:rPr lang="es-GT" smtClean="0"/>
              <a:t>4/01/2023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FACF3-879F-7843-929C-9206A0D7ACC7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93737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307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6397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FACF3-879F-7843-929C-9206A0D7ACC7}" type="slidenum">
              <a:rPr lang="es-GT" smtClean="0"/>
              <a:t>4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9740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336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362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158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423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476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1678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706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2048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FACF3-879F-7843-929C-9206A0D7ACC7}" type="slidenum">
              <a:rPr lang="es-GT" smtClean="0"/>
              <a:t>13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163106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376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0476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FACF3-879F-7843-929C-9206A0D7ACC7}" type="slidenum">
              <a:rPr lang="es-GT" smtClean="0"/>
              <a:t>16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957045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486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809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8606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6731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48310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3082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FACF3-879F-7843-929C-9206A0D7ACC7}" type="slidenum">
              <a:rPr kumimoji="0" lang="es-G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G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2102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AA0B55-AEC0-9BE2-4B0A-8CD1484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3C4C87-882E-F7C1-77BC-E174C7D8B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3BED06-66DC-1C97-22D5-9C44B8FCF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4/01/2023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1485CE-C39C-9AEA-8672-D2A73FE5F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378D45-2C0B-782E-C9F9-F2C9F9E61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62743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F5B887-7A07-1D14-9A1D-FF171C411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7F09F1-D789-368B-B69D-B5172743B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19DD49-DF70-8D7F-6CB4-33620CA12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4/01/2023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AE07B0-BB2E-491B-BC66-E3C995E5F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88E28E-C2AE-E393-BE5A-0A3B57C8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243338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49DA51-1C91-9034-04B9-3CA3140B6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1AA208-6D2E-1BCA-8A47-77D25688C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F4FB0D-0E15-E83B-2CA0-BF7155EAC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4/01/2023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EC1C08-17B9-50E5-A670-3519B0EA0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A5F2FB-832A-C3BA-2E6F-A298DDD2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41396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C9EBB8-B8F5-C634-A297-48EFBED38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6D02D-9FA8-2255-181E-B3E68EAD72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F7F715E-FA7E-049E-AB51-7376D1C1A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964A5B6-6306-94B8-3F2F-01CE1802B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4/01/2023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F6448B4-1E29-05DB-730A-595DCD6A2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1E0ADE-A914-C7C9-6262-43797E7F0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193321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15BD00-3F39-9E49-0EDB-8879A0B35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162EEFD-32E5-D16B-E10A-B4B0A7F81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4553F8-3DC9-958B-F087-04502C67D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F53CFE4-2862-7EC1-C843-AD345CA82D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7025975-F2B5-DF45-D34D-0658A9A41F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64140D1-71F0-8A1B-1B40-04827D730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4/01/2023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3DF0889-C922-5314-D2A9-35D93A7A7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4707845-09CE-E8A0-A277-F3CB4F31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033043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7EC10F-DB4E-5333-83E2-B214396F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AD2A034-66DA-0807-B328-52D0C8E1C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4/01/2023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30BD2D7-7F42-6300-EEAC-8975CE9C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664DA9C-B285-DD4C-BF1F-63335CCC6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54993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324CDBC-C3C0-8062-28BE-7AD0B20E6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4/01/2023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5C594BB-B7CD-5B72-DE1A-13957B30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9D001A9-CD81-7E28-C377-2B4D43A57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073115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C53F63-FDE9-70A0-5161-0B3056018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FD2D5B-8397-D72E-38BE-A87328684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A64E0FE-8E07-CB03-6667-16C06CB33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E13CB0-CC4F-8CD3-28F3-2F1C4CFE3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4/01/2023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69DBC3-B1B5-82E1-F86A-52E8CBC41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FC0A5E1-C545-E1C7-242E-1E1177439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28455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271D6-6ED9-A468-1BC0-E3B938F9A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077FE2D-2E70-438C-0DF0-EB974AC896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3A1E1FB-73A0-1F43-3713-3A36EFACB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3B4E77B-CD14-8926-1CF3-CE450383F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4/01/2023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0BCFC13-0540-BE0D-E6DC-84D0E63F8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BE98B5-6BFE-9B8A-8926-A0E036CA6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19639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B02DC9-333D-709D-344D-1876CBBB9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6567B98-2389-FD95-51B5-24D84DA54E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B62571-D4CB-AA8A-FA6A-E121C04BB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4/01/2023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E8E875-C7C1-EB23-4408-85932299F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C3AFF6-3FFD-FD97-1382-66146393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02685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13C118F-5865-F9C1-8088-458447B8DC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19AFB02-EF9F-29EA-2103-2A41002D4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53AD-B43C-EF3C-7BF7-08AA36E23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4/01/2023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519F61-2DD2-C988-551C-E6538615C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9109F8-23CD-5F96-383E-686A071E7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5515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4593E17-AA09-270B-D7DA-E615C4200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620A1C-184E-40AC-DFF2-193B8252A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81E96D-6D04-2B55-312E-88A6CBCEC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08C3D-020A-7F47-81CB-131F2992A84C}" type="datetimeFigureOut">
              <a:rPr lang="es-GT" smtClean="0"/>
              <a:t>4/01/2023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F5B215-EE8D-187C-3A75-4C84E64FA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5D70B8-39A2-74DD-9DEF-62E76BC826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83117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D819E2A-F49D-6BEE-CE64-BCBECAAC2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155" y="6285152"/>
            <a:ext cx="3369690" cy="57284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2E2631F-2677-BC8C-508E-04A825704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8318" y="6328944"/>
            <a:ext cx="1105573" cy="47927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A02DEED-5AF0-FC69-F126-DD0CF0D4D33F}"/>
              </a:ext>
            </a:extLst>
          </p:cNvPr>
          <p:cNvSpPr txBox="1"/>
          <p:nvPr/>
        </p:nvSpPr>
        <p:spPr>
          <a:xfrm>
            <a:off x="5455405" y="6306428"/>
            <a:ext cx="2336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>
                <a:solidFill>
                  <a:srgbClr val="10304B"/>
                </a:solidFill>
                <a:latin typeface="Montserrat SemiBold" pitchFamily="2" charset="77"/>
              </a:rPr>
              <a:t>SECRETARÍA PRIVADA DE LA PRESIDENCIA</a:t>
            </a:r>
          </a:p>
        </p:txBody>
      </p:sp>
    </p:spTree>
    <p:extLst>
      <p:ext uri="{BB962C8B-B14F-4D97-AF65-F5344CB8AC3E}">
        <p14:creationId xmlns:p14="http://schemas.microsoft.com/office/powerpoint/2010/main" val="2138826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F8DF5-30AD-9AB6-C087-FB578289AA80}"/>
              </a:ext>
            </a:extLst>
          </p:cNvPr>
          <p:cNvSpPr txBox="1">
            <a:spLocks/>
          </p:cNvSpPr>
          <p:nvPr/>
        </p:nvSpPr>
        <p:spPr>
          <a:xfrm>
            <a:off x="884463" y="1109853"/>
            <a:ext cx="8673737" cy="547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kumimoji="0" lang="es-G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  <a:sym typeface="Calibri"/>
              </a:rPr>
              <a:t>PRINCIPALES FUNCIONES:</a:t>
            </a:r>
            <a:endParaRPr kumimoji="0" lang="es-GT" sz="28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113240-27C0-863D-852C-585C6CC40BD8}"/>
              </a:ext>
            </a:extLst>
          </p:cNvPr>
          <p:cNvSpPr txBox="1"/>
          <p:nvPr/>
        </p:nvSpPr>
        <p:spPr>
          <a:xfrm>
            <a:off x="501034" y="1685846"/>
            <a:ext cx="10599781" cy="4112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G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De conformidad con la ley, normas y reglamentos las </a:t>
            </a:r>
            <a:r>
              <a:rPr kumimoji="0" lang="es-GT" sz="2400" b="1" i="0" u="none" strike="noStrike" kern="1200" cap="none" spc="0" normalizeH="0" baseline="0" noProof="0" dirty="0">
                <a:ln>
                  <a:noFill/>
                </a:ln>
                <a:solidFill>
                  <a:srgbClr val="2786C0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principales funciones </a:t>
            </a:r>
            <a:r>
              <a:rPr kumimoji="0" lang="es-G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de </a:t>
            </a:r>
            <a:r>
              <a:rPr lang="es-GT" sz="2400" dirty="0">
                <a:solidFill>
                  <a:prstClr val="black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</a:t>
            </a:r>
            <a:r>
              <a:rPr kumimoji="0" lang="es-G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a Secretaría Privada de la Presidencia son:</a:t>
            </a:r>
          </a:p>
          <a:p>
            <a:pPr marL="742950" lvl="5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sz="1600" u="sng" dirty="0">
                <a:solidFill>
                  <a:schemeClr val="tx1"/>
                </a:solidFill>
                <a:latin typeface="Montserrat" panose="00000500000000000000" pitchFamily="2" charset="0"/>
                <a:cs typeface="Times New Roman" panose="02020603050405020304" pitchFamily="18" charset="0"/>
              </a:rPr>
              <a:t>Atender los asuntos de carácter privado del Presidente de la República </a:t>
            </a:r>
          </a:p>
          <a:p>
            <a:pPr marL="742950" lvl="5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sz="1600" u="sng" dirty="0">
                <a:solidFill>
                  <a:schemeClr val="tx1"/>
                </a:solidFill>
                <a:latin typeface="Montserrat" panose="00000500000000000000" pitchFamily="2" charset="0"/>
                <a:cs typeface="Times New Roman" panose="02020603050405020304" pitchFamily="18" charset="0"/>
              </a:rPr>
              <a:t>Llevar el registro y control de las audiencias e invitaciones del Presidente de la República </a:t>
            </a:r>
          </a:p>
          <a:p>
            <a:pPr marL="742950" lvl="5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sz="1600" u="sng" dirty="0">
                <a:solidFill>
                  <a:schemeClr val="tx1"/>
                </a:solidFill>
                <a:latin typeface="Montserrat" panose="00000500000000000000" pitchFamily="2" charset="0"/>
                <a:cs typeface="Times New Roman" panose="02020603050405020304" pitchFamily="18" charset="0"/>
              </a:rPr>
              <a:t>Atender el despacho en asuntos que se dirijan al Presidente de la República </a:t>
            </a:r>
          </a:p>
          <a:p>
            <a:pPr marL="742950" lvl="5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sz="1600" u="sng" dirty="0">
                <a:solidFill>
                  <a:schemeClr val="tx1"/>
                </a:solidFill>
                <a:latin typeface="Montserrat" panose="00000500000000000000" pitchFamily="2" charset="0"/>
                <a:cs typeface="Times New Roman" panose="02020603050405020304" pitchFamily="18" charset="0"/>
              </a:rPr>
              <a:t>Apoyar la gestión o trámite de los asuntos que se sometan a su consideración, orientándolos conforme a su naturaleza hacia los distintos despachos ministeriales, o en su caso, a las dependencias del Estado a que corresponden estos asuntos.</a:t>
            </a:r>
          </a:p>
          <a:p>
            <a:pPr marL="742950" lvl="5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sz="1600" u="sng" dirty="0">
                <a:solidFill>
                  <a:schemeClr val="tx1"/>
                </a:solidFill>
                <a:latin typeface="Montserrat" panose="00000500000000000000" pitchFamily="2" charset="0"/>
                <a:cs typeface="Times New Roman" panose="02020603050405020304" pitchFamily="18" charset="0"/>
              </a:rPr>
              <a:t>Brindar atención a los planteamientos que se les presentan en forma individual.</a:t>
            </a:r>
          </a:p>
          <a:p>
            <a:pPr marL="742950" lvl="5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sz="1600" u="sng" dirty="0">
                <a:solidFill>
                  <a:schemeClr val="tx1"/>
                </a:solidFill>
                <a:latin typeface="Montserrat" panose="00000500000000000000" pitchFamily="2" charset="0"/>
                <a:cs typeface="Times New Roman" panose="02020603050405020304" pitchFamily="18" charset="0"/>
              </a:rPr>
              <a:t>Atender los asuntos y relaciones políticas que le encomiende el Presidente de la República </a:t>
            </a:r>
            <a:endParaRPr kumimoji="0" lang="es-GT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E80FE57-9100-BD28-F3A1-0D5D7DFCD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02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F8DF5-30AD-9AB6-C087-FB578289AA80}"/>
              </a:ext>
            </a:extLst>
          </p:cNvPr>
          <p:cNvSpPr txBox="1">
            <a:spLocks/>
          </p:cNvSpPr>
          <p:nvPr/>
        </p:nvSpPr>
        <p:spPr>
          <a:xfrm>
            <a:off x="1044600" y="989867"/>
            <a:ext cx="8673737" cy="735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kumimoji="0" lang="es-G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cs typeface="Times New Roman" panose="02020603050405020304" pitchFamily="18" charset="0"/>
                <a:sym typeface="Calibri"/>
              </a:rPr>
              <a:t>PRINCIPALES </a:t>
            </a:r>
            <a:r>
              <a:rPr lang="es-GT" sz="2800" b="1" dirty="0">
                <a:solidFill>
                  <a:prstClr val="black"/>
                </a:solidFill>
                <a:latin typeface="Montserrat" panose="00000500000000000000" pitchFamily="2" charset="0"/>
                <a:cs typeface="Times New Roman" panose="02020603050405020304" pitchFamily="18" charset="0"/>
              </a:rPr>
              <a:t>OBJETIVOS</a:t>
            </a:r>
            <a:endParaRPr kumimoji="0" lang="es-GT" sz="28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113240-27C0-863D-852C-585C6CC40BD8}"/>
              </a:ext>
            </a:extLst>
          </p:cNvPr>
          <p:cNvSpPr txBox="1"/>
          <p:nvPr/>
        </p:nvSpPr>
        <p:spPr>
          <a:xfrm>
            <a:off x="607744" y="1574647"/>
            <a:ext cx="10493071" cy="4191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150000"/>
              </a:lnSpc>
            </a:pPr>
            <a:r>
              <a:rPr lang="es-GT" sz="2000" dirty="0">
                <a:latin typeface="Montserrat" panose="00000500000000000000" pitchFamily="2" charset="0"/>
                <a:cs typeface="Times New Roman" panose="02020603050405020304" pitchFamily="18" charset="0"/>
              </a:rPr>
              <a:t>Para el cumplimiento de sus funciones y satisfacer las necesidades de la población, la Secretaría Privada de la Presidencia debe cumplir con el siguiente </a:t>
            </a:r>
            <a:r>
              <a:rPr lang="es-GT" sz="2000" b="1" dirty="0">
                <a:solidFill>
                  <a:srgbClr val="2786C0"/>
                </a:solidFill>
                <a:latin typeface="Montserrat" panose="00000500000000000000" pitchFamily="2" charset="0"/>
                <a:cs typeface="Times New Roman" panose="02020603050405020304" pitchFamily="18" charset="0"/>
              </a:rPr>
              <a:t>objetivo</a:t>
            </a:r>
            <a:r>
              <a:rPr lang="es-GT" sz="2000" dirty="0">
                <a:latin typeface="Montserrat" panose="00000500000000000000" pitchFamily="2" charset="0"/>
                <a:cs typeface="Times New Roman" panose="02020603050405020304" pitchFamily="18" charset="0"/>
              </a:rPr>
              <a:t>:</a:t>
            </a:r>
          </a:p>
          <a:p>
            <a:pPr lvl="1">
              <a:lnSpc>
                <a:spcPct val="150000"/>
              </a:lnSpc>
            </a:pPr>
            <a:endParaRPr lang="es-GT" sz="2000" dirty="0">
              <a:latin typeface="Montserrat" panose="00000500000000000000" pitchFamily="2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  <a:buClr>
                <a:srgbClr val="0070C0"/>
              </a:buClr>
              <a:defRPr/>
            </a:pPr>
            <a:r>
              <a:rPr lang="es-GT" sz="2000" dirty="0">
                <a:latin typeface="Montserrat" panose="00000500000000000000" pitchFamily="2" charset="0"/>
                <a:cs typeface="Times New Roman" panose="02020603050405020304" pitchFamily="18" charset="0"/>
              </a:rPr>
              <a:t>El objetivo principal de la Secretaría Privada de la Presidencia, es servir de enlace en los asuntos que se dirijan al Presidente de la República de Guatemala, orientándolos conforme a su naturaleza, hacia distintas dependencias del Estado, cuya competencia les permite conocer los mismos. </a:t>
            </a:r>
          </a:p>
          <a:p>
            <a:pPr marL="457200" marR="0" lvl="1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s-G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4E160D3-260A-FD41-5CE9-0636F5B33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89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57146A67-C081-2534-FEB1-BC7819A31A7A}"/>
              </a:ext>
            </a:extLst>
          </p:cNvPr>
          <p:cNvSpPr txBox="1"/>
          <p:nvPr/>
        </p:nvSpPr>
        <p:spPr>
          <a:xfrm>
            <a:off x="2968835" y="2684171"/>
            <a:ext cx="86785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4000" b="1" dirty="0">
                <a:solidFill>
                  <a:srgbClr val="FFC000"/>
                </a:solidFill>
                <a:latin typeface="Montserrat" pitchFamily="2" charset="77"/>
              </a:rPr>
              <a:t>PARTE GENERAL</a:t>
            </a:r>
          </a:p>
          <a:p>
            <a:pPr algn="ctr"/>
            <a:r>
              <a:rPr lang="es-GT" sz="4000" b="1" dirty="0">
                <a:solidFill>
                  <a:schemeClr val="bg1"/>
                </a:solidFill>
                <a:latin typeface="Montserrat" pitchFamily="2" charset="77"/>
              </a:rPr>
              <a:t>EJECUCIÓN PRESUPUESTARIA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CAD103A4-3EDE-631B-A7DD-8A5E10EFEAB6}"/>
              </a:ext>
            </a:extLst>
          </p:cNvPr>
          <p:cNvSpPr/>
          <p:nvPr/>
        </p:nvSpPr>
        <p:spPr>
          <a:xfrm>
            <a:off x="976185" y="2461468"/>
            <a:ext cx="1768846" cy="1768846"/>
          </a:xfrm>
          <a:prstGeom prst="ellipse">
            <a:avLst/>
          </a:prstGeom>
          <a:solidFill>
            <a:srgbClr val="C0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5400" b="1" dirty="0">
                <a:solidFill>
                  <a:srgbClr val="001E6C"/>
                </a:solidFill>
                <a:latin typeface="Montserrat ExtraBold" pitchFamily="2" charset="77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84004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F8DF5-30AD-9AB6-C087-FB578289AA80}"/>
              </a:ext>
            </a:extLst>
          </p:cNvPr>
          <p:cNvSpPr txBox="1">
            <a:spLocks/>
          </p:cNvSpPr>
          <p:nvPr/>
        </p:nvSpPr>
        <p:spPr>
          <a:xfrm>
            <a:off x="779347" y="1156347"/>
            <a:ext cx="10321467" cy="959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CIFRAS GENERALES DEL PRESUPUESTO AL TERCER CUATRIMESTRE 2022</a:t>
            </a:r>
            <a:endParaRPr kumimoji="0" lang="es-GT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Marcador de contenido 6">
            <a:extLst>
              <a:ext uri="{FF2B5EF4-FFF2-40B4-BE49-F238E27FC236}">
                <a16:creationId xmlns:a16="http://schemas.microsoft.com/office/drawing/2014/main" id="{F33F7166-B4C9-B691-5ADB-F6D3FCCDA9F4}"/>
              </a:ext>
            </a:extLst>
          </p:cNvPr>
          <p:cNvSpPr txBox="1">
            <a:spLocks/>
          </p:cNvSpPr>
          <p:nvPr/>
        </p:nvSpPr>
        <p:spPr>
          <a:xfrm>
            <a:off x="818605" y="1822262"/>
            <a:ext cx="4585065" cy="417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Font typeface="Arial"/>
              <a:buNone/>
            </a:pP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r>
              <a:rPr lang="es-GT" dirty="0">
                <a:latin typeface="Montserrat" panose="00000500000000000000" pitchFamily="2" charset="0"/>
                <a:cs typeface="Arial" panose="020B0604020202020204" pitchFamily="34" charset="0"/>
              </a:rPr>
              <a:t>Presupuesto vigente </a:t>
            </a:r>
            <a:r>
              <a:rPr lang="es-GT" b="1" dirty="0">
                <a:latin typeface="Montserrat" panose="00000500000000000000" pitchFamily="2" charset="0"/>
                <a:cs typeface="Arial" panose="020B0604020202020204" pitchFamily="34" charset="0"/>
              </a:rPr>
              <a:t>total:</a:t>
            </a:r>
          </a:p>
          <a:p>
            <a:pPr marL="457200" lvl="1" indent="0">
              <a:buFont typeface="Arial"/>
              <a:buNone/>
            </a:pPr>
            <a:endParaRPr lang="es-GT" sz="4400" b="1" dirty="0"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r>
              <a:rPr lang="es-GT" b="1" dirty="0"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es-GT" dirty="0">
                <a:latin typeface="Montserrat" panose="00000500000000000000" pitchFamily="2" charset="0"/>
                <a:cs typeface="Arial" panose="020B0604020202020204" pitchFamily="34" charset="0"/>
              </a:rPr>
              <a:t>Presupuesto </a:t>
            </a:r>
            <a:r>
              <a:rPr lang="es-GT" b="1" dirty="0">
                <a:latin typeface="Montserrat" panose="00000500000000000000" pitchFamily="2" charset="0"/>
                <a:cs typeface="Arial" panose="020B0604020202020204" pitchFamily="34" charset="0"/>
              </a:rPr>
              <a:t>ejecutado</a:t>
            </a:r>
            <a:r>
              <a:rPr lang="es-GT" dirty="0">
                <a:latin typeface="Montserrat" panose="00000500000000000000" pitchFamily="2" charset="0"/>
                <a:cs typeface="Arial" panose="020B0604020202020204" pitchFamily="34" charset="0"/>
              </a:rPr>
              <a:t> (utilizado):</a:t>
            </a:r>
            <a:br>
              <a:rPr lang="es-GT" dirty="0">
                <a:latin typeface="Montserrat" panose="00000500000000000000" pitchFamily="2" charset="0"/>
                <a:cs typeface="Arial" panose="020B0604020202020204" pitchFamily="34" charset="0"/>
              </a:rPr>
            </a:br>
            <a:endParaRPr lang="es-GT" dirty="0"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endParaRPr lang="es-GT" sz="1800" dirty="0"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r>
              <a:rPr lang="es-GT" b="1" dirty="0">
                <a:latin typeface="Montserrat" panose="00000500000000000000" pitchFamily="2" charset="0"/>
                <a:cs typeface="Arial" panose="020B0604020202020204" pitchFamily="34" charset="0"/>
              </a:rPr>
              <a:t>Saldo:</a:t>
            </a:r>
            <a:endParaRPr lang="es-GT" sz="4000" b="1" dirty="0">
              <a:solidFill>
                <a:srgbClr val="0070C0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lvl="1"/>
            <a:endParaRPr lang="es-G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contenido 6">
            <a:extLst>
              <a:ext uri="{FF2B5EF4-FFF2-40B4-BE49-F238E27FC236}">
                <a16:creationId xmlns:a16="http://schemas.microsoft.com/office/drawing/2014/main" id="{B0E7C88F-08E6-7147-7AEF-FE0DEDA86B5E}"/>
              </a:ext>
            </a:extLst>
          </p:cNvPr>
          <p:cNvSpPr txBox="1">
            <a:spLocks/>
          </p:cNvSpPr>
          <p:nvPr/>
        </p:nvSpPr>
        <p:spPr>
          <a:xfrm>
            <a:off x="4727229" y="1773308"/>
            <a:ext cx="5969726" cy="1541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r">
              <a:buNone/>
            </a:pPr>
            <a:r>
              <a:rPr lang="es-GT" sz="45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Q.13,890,000.00</a:t>
            </a: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contenido 6">
            <a:extLst>
              <a:ext uri="{FF2B5EF4-FFF2-40B4-BE49-F238E27FC236}">
                <a16:creationId xmlns:a16="http://schemas.microsoft.com/office/drawing/2014/main" id="{A2538C85-4655-8262-616B-1531E9A5219F}"/>
              </a:ext>
            </a:extLst>
          </p:cNvPr>
          <p:cNvSpPr txBox="1">
            <a:spLocks/>
          </p:cNvSpPr>
          <p:nvPr/>
        </p:nvSpPr>
        <p:spPr>
          <a:xfrm>
            <a:off x="4810356" y="3214715"/>
            <a:ext cx="5969726" cy="1541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r">
              <a:buNone/>
            </a:pPr>
            <a:r>
              <a:rPr lang="es-GT" sz="45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Q.13,037,630.97</a:t>
            </a: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21908DAC-8C5D-D573-7E6E-DA690368235C}"/>
              </a:ext>
            </a:extLst>
          </p:cNvPr>
          <p:cNvSpPr txBox="1">
            <a:spLocks/>
          </p:cNvSpPr>
          <p:nvPr/>
        </p:nvSpPr>
        <p:spPr>
          <a:xfrm>
            <a:off x="4810356" y="4656122"/>
            <a:ext cx="5969726" cy="1541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r">
              <a:buNone/>
            </a:pP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r">
              <a:buNone/>
            </a:pPr>
            <a:r>
              <a:rPr lang="es-GT" sz="45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Q.852,369.03</a:t>
            </a: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EAAFC49-8F6F-5BFA-B9EB-F44ACDAFB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188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F8DF5-30AD-9AB6-C087-FB578289AA80}"/>
              </a:ext>
            </a:extLst>
          </p:cNvPr>
          <p:cNvSpPr txBox="1">
            <a:spLocks/>
          </p:cNvSpPr>
          <p:nvPr/>
        </p:nvSpPr>
        <p:spPr>
          <a:xfrm>
            <a:off x="1167271" y="1319512"/>
            <a:ext cx="9933544" cy="944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CIFRAS GENERALES DEL PRESUPUESTO AL TERCER CUATRIMESTRE 2022</a:t>
            </a:r>
            <a:endParaRPr kumimoji="0" lang="es-GT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Marcador de contenido 6">
            <a:extLst>
              <a:ext uri="{FF2B5EF4-FFF2-40B4-BE49-F238E27FC236}">
                <a16:creationId xmlns:a16="http://schemas.microsoft.com/office/drawing/2014/main" id="{8811B6E6-3BF9-3D36-AE48-A49469A2FAF8}"/>
              </a:ext>
            </a:extLst>
          </p:cNvPr>
          <p:cNvSpPr txBox="1">
            <a:spLocks/>
          </p:cNvSpPr>
          <p:nvPr/>
        </p:nvSpPr>
        <p:spPr>
          <a:xfrm>
            <a:off x="3071029" y="2514733"/>
            <a:ext cx="4585065" cy="144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Font typeface="Arial"/>
              <a:buNone/>
            </a:pP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r>
              <a:rPr lang="es-GT" sz="3000" b="1" dirty="0">
                <a:latin typeface="Montserrat" panose="00000500000000000000" pitchFamily="2" charset="0"/>
                <a:cs typeface="Arial" panose="020B0604020202020204" pitchFamily="34" charset="0"/>
              </a:rPr>
              <a:t>Porcentaje de ejecución</a:t>
            </a:r>
            <a:r>
              <a:rPr lang="es-GT" sz="2600" b="1" dirty="0">
                <a:latin typeface="Montserrat" panose="00000500000000000000" pitchFamily="2" charset="0"/>
                <a:cs typeface="Arial" panose="020B0604020202020204" pitchFamily="34" charset="0"/>
              </a:rPr>
              <a:t>:</a:t>
            </a:r>
          </a:p>
          <a:p>
            <a:pPr marL="457200" lvl="1" indent="0">
              <a:buFont typeface="Arial"/>
              <a:buNone/>
            </a:pP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r>
              <a:rPr lang="es-G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endParaRPr lang="es-G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contenido 6">
            <a:extLst>
              <a:ext uri="{FF2B5EF4-FFF2-40B4-BE49-F238E27FC236}">
                <a16:creationId xmlns:a16="http://schemas.microsoft.com/office/drawing/2014/main" id="{3AC485ED-8EFF-15DC-3BE8-DB94256C0DC6}"/>
              </a:ext>
            </a:extLst>
          </p:cNvPr>
          <p:cNvSpPr txBox="1">
            <a:spLocks/>
          </p:cNvSpPr>
          <p:nvPr/>
        </p:nvSpPr>
        <p:spPr>
          <a:xfrm>
            <a:off x="3671328" y="3695444"/>
            <a:ext cx="3384465" cy="1984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r">
              <a:buNone/>
            </a:pPr>
            <a:r>
              <a:rPr lang="es-GT" sz="5000" b="1" dirty="0">
                <a:solidFill>
                  <a:srgbClr val="FF000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93.86%</a:t>
            </a: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241C4A8-43E5-50D9-2D93-2F4DAEF571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01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F8DF5-30AD-9AB6-C087-FB578289AA80}"/>
              </a:ext>
            </a:extLst>
          </p:cNvPr>
          <p:cNvSpPr txBox="1">
            <a:spLocks/>
          </p:cNvSpPr>
          <p:nvPr/>
        </p:nvSpPr>
        <p:spPr>
          <a:xfrm>
            <a:off x="669867" y="1247460"/>
            <a:ext cx="10637670" cy="926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800" dirty="0">
                <a:latin typeface="Montserrat" panose="00000500000000000000" pitchFamily="2" charset="0"/>
                <a:cs typeface="Arial" panose="020B0604020202020204" pitchFamily="34" charset="0"/>
              </a:rPr>
              <a:t>¿</a:t>
            </a:r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EN QUÉ UTILIZA LOS FONDOS/RECURSOS LA SECRETARÍA PRIVADA DE LA PRESIDENCIA?</a:t>
            </a:r>
            <a:endParaRPr kumimoji="0" lang="es-GT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113240-27C0-863D-852C-585C6CC40BD8}"/>
              </a:ext>
            </a:extLst>
          </p:cNvPr>
          <p:cNvSpPr txBox="1"/>
          <p:nvPr/>
        </p:nvSpPr>
        <p:spPr>
          <a:xfrm>
            <a:off x="669867" y="2477636"/>
            <a:ext cx="8244547" cy="3435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Los fondos se utilizan en la adquisición de diferentes bienes y servicios y en transferencias que son necesarias para cumplir con las finalidades de la institución.</a:t>
            </a:r>
          </a:p>
          <a:p>
            <a:pPr algn="just">
              <a:lnSpc>
                <a:spcPct val="150000"/>
              </a:lnSpc>
            </a:pPr>
            <a:endParaRPr lang="es-GT" sz="2000" b="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Para mostrar de forma ordenada a la población en qué se utiliza los fondos, el gasto del sector público se muestra por </a:t>
            </a:r>
            <a:r>
              <a:rPr lang="es-GT" sz="2800" dirty="0">
                <a:solidFill>
                  <a:srgbClr val="197BB4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grupos de gasto</a:t>
            </a:r>
            <a:r>
              <a:rPr lang="es-GT" sz="28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8B631EF4-41E9-2AE1-3FB7-6CA2FCA861A9}"/>
              </a:ext>
            </a:extLst>
          </p:cNvPr>
          <p:cNvSpPr txBox="1">
            <a:spLocks/>
          </p:cNvSpPr>
          <p:nvPr/>
        </p:nvSpPr>
        <p:spPr>
          <a:xfrm>
            <a:off x="9593452" y="2633620"/>
            <a:ext cx="2132070" cy="2527316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br>
              <a:rPr lang="es-GT" sz="20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3800" b="0" dirty="0">
                <a:latin typeface="Montserrat" panose="00000500000000000000" pitchFamily="2" charset="0"/>
                <a:cs typeface="Arial" panose="020B0604020202020204" pitchFamily="34" charset="0"/>
              </a:rPr>
              <a:t>El gasto se divide en </a:t>
            </a:r>
            <a:r>
              <a:rPr lang="es-GT" sz="3800" dirty="0">
                <a:solidFill>
                  <a:srgbClr val="FF000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6 </a:t>
            </a:r>
            <a:r>
              <a:rPr lang="es-GT" sz="3800" b="0" dirty="0">
                <a:latin typeface="Montserrat" panose="00000500000000000000" pitchFamily="2" charset="0"/>
                <a:cs typeface="Arial" panose="020B0604020202020204" pitchFamily="34" charset="0"/>
              </a:rPr>
              <a:t>grupos</a:t>
            </a:r>
            <a:br>
              <a:rPr lang="es-GT" sz="38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GT" sz="38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22CE6B9-11DA-FB55-ED0C-1F513DAC5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29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F8DF5-30AD-9AB6-C087-FB578289AA80}"/>
              </a:ext>
            </a:extLst>
          </p:cNvPr>
          <p:cNvSpPr txBox="1">
            <a:spLocks/>
          </p:cNvSpPr>
          <p:nvPr/>
        </p:nvSpPr>
        <p:spPr>
          <a:xfrm>
            <a:off x="723899" y="885554"/>
            <a:ext cx="10376916" cy="821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EJECUCIÓN PRESUPUESTARIA POR GRUPO DE GASTO</a:t>
            </a:r>
            <a:endParaRPr kumimoji="0" lang="es-GT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77" y="1660564"/>
            <a:ext cx="10703316" cy="449054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D48B9FD-4C96-A01C-09A5-A4C3A3FC5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206" y="36576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97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F8DF5-30AD-9AB6-C087-FB578289AA80}"/>
              </a:ext>
            </a:extLst>
          </p:cNvPr>
          <p:cNvSpPr txBox="1">
            <a:spLocks/>
          </p:cNvSpPr>
          <p:nvPr/>
        </p:nvSpPr>
        <p:spPr>
          <a:xfrm>
            <a:off x="1499427" y="1215723"/>
            <a:ext cx="9601388" cy="972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¿DESCRIBIR </a:t>
            </a:r>
            <a:r>
              <a:rPr lang="es-GT" sz="2800" b="1" dirty="0">
                <a:solidFill>
                  <a:prstClr val="black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CUÁL ES LA IMPORTANCIA DEL PAGO DE SERVIDORES PÚBLICOS?</a:t>
            </a:r>
            <a:endParaRPr kumimoji="0" lang="es-GT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113240-27C0-863D-852C-585C6CC40BD8}"/>
              </a:ext>
            </a:extLst>
          </p:cNvPr>
          <p:cNvSpPr txBox="1"/>
          <p:nvPr/>
        </p:nvSpPr>
        <p:spPr>
          <a:xfrm>
            <a:off x="1499426" y="2556022"/>
            <a:ext cx="9473373" cy="3082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GT" sz="22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Los fondos utilizados en el pago de servidores públicos (</a:t>
            </a:r>
            <a:r>
              <a:rPr lang="es-GT" sz="2200" b="1" dirty="0">
                <a:solidFill>
                  <a:srgbClr val="197BB4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grupo de gasto 0</a:t>
            </a:r>
            <a:r>
              <a:rPr lang="es-GT" sz="22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), aunque se clasifica como un gasto de funcionamiento, constituye el medio para prestar servicios a la población beneficiaria, y con ello, satisfacer las necesidades sociales; a través de la contratación de servicios técnicos y profesionales, y personal administrativo que brinda los servicios de atención a la población.</a:t>
            </a:r>
          </a:p>
        </p:txBody>
      </p:sp>
      <p:pic>
        <p:nvPicPr>
          <p:cNvPr id="3" name="Picture 2" descr="Desarrollando capacidades de ciencia de datos en Directivos Públicos">
            <a:extLst>
              <a:ext uri="{FF2B5EF4-FFF2-40B4-BE49-F238E27FC236}">
                <a16:creationId xmlns:a16="http://schemas.microsoft.com/office/drawing/2014/main" id="{845FA974-79DE-9400-EAB0-630BDEBDB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31" y="432242"/>
            <a:ext cx="1111896" cy="111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23159D1-FE77-C697-87A7-87AB0A2CEB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74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F8DF5-30AD-9AB6-C087-FB578289AA80}"/>
              </a:ext>
            </a:extLst>
          </p:cNvPr>
          <p:cNvSpPr txBox="1">
            <a:spLocks/>
          </p:cNvSpPr>
          <p:nvPr/>
        </p:nvSpPr>
        <p:spPr>
          <a:xfrm>
            <a:off x="833857" y="1256134"/>
            <a:ext cx="10524285" cy="813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600" b="1" dirty="0">
                <a:latin typeface="Montserrat" panose="00000500000000000000" pitchFamily="2" charset="0"/>
                <a:cs typeface="Arial" panose="020B0604020202020204" pitchFamily="34" charset="0"/>
              </a:rPr>
              <a:t>PAGO DE SALARIOS A SERVIDORES PÚBLICOS A LA FECHA</a:t>
            </a:r>
            <a:endParaRPr kumimoji="0" lang="es-GT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" name="Picture 2" descr="Desarrollando capacidades de ciencia de datos en Directivos Públicos">
            <a:extLst>
              <a:ext uri="{FF2B5EF4-FFF2-40B4-BE49-F238E27FC236}">
                <a16:creationId xmlns:a16="http://schemas.microsoft.com/office/drawing/2014/main" id="{8ADDE21B-9301-8360-1D45-CCAAC9E9B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98" y="308763"/>
            <a:ext cx="1111896" cy="111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53D14D2C-E81F-F02E-5EB9-BF272BEC3EC6}"/>
              </a:ext>
            </a:extLst>
          </p:cNvPr>
          <p:cNvSpPr txBox="1">
            <a:spLocks/>
          </p:cNvSpPr>
          <p:nvPr/>
        </p:nvSpPr>
        <p:spPr>
          <a:xfrm>
            <a:off x="592069" y="1904925"/>
            <a:ext cx="7406641" cy="415380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Presupuesto vigente total para el pago de servidores públicos</a:t>
            </a: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Q.11,363,637.00</a:t>
            </a:r>
          </a:p>
          <a:p>
            <a:pPr algn="just">
              <a:lnSpc>
                <a:spcPct val="150000"/>
              </a:lnSpc>
            </a:pPr>
            <a:endParaRPr lang="es-GT" sz="2400" b="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Presupuesto utilizado al </a:t>
            </a:r>
            <a:r>
              <a:rPr lang="es-GT" sz="2700" u="sng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tercer cuatrimestre 2022</a:t>
            </a:r>
            <a:r>
              <a:rPr lang="es-GT" sz="27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es-GT" sz="27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para el pago de servidores públicos</a:t>
            </a: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Q.11,196,011.81</a:t>
            </a:r>
          </a:p>
          <a:p>
            <a:pPr algn="just">
              <a:lnSpc>
                <a:spcPct val="150000"/>
              </a:lnSpc>
            </a:pPr>
            <a:endParaRPr lang="es-GT" sz="2400" b="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Saldo para el pago de servidores públicos</a:t>
            </a: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Q.167,625.19</a:t>
            </a:r>
            <a:endParaRPr lang="es-GT" sz="2000" b="0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F88C390D-38B0-EAF3-260C-0D0B6821A691}"/>
              </a:ext>
            </a:extLst>
          </p:cNvPr>
          <p:cNvSpPr txBox="1">
            <a:spLocks/>
          </p:cNvSpPr>
          <p:nvPr/>
        </p:nvSpPr>
        <p:spPr>
          <a:xfrm>
            <a:off x="8272712" y="2633187"/>
            <a:ext cx="3327219" cy="2423886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br>
              <a:rPr lang="es-GT" sz="20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22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Este rubro constituye el </a:t>
            </a:r>
            <a:r>
              <a:rPr lang="es-GT" sz="2200" dirty="0">
                <a:solidFill>
                  <a:srgbClr val="FF000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81.8%</a:t>
            </a:r>
            <a:r>
              <a:rPr lang="es-GT" sz="2200" b="0" dirty="0"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es-GT" sz="22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del total del presupuesto de la Secretaría Privada de la Presidencia </a:t>
            </a:r>
            <a:br>
              <a:rPr lang="es-GT" sz="2000" b="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</a:br>
            <a:endParaRPr lang="es-GT" sz="2000" b="0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FE0CEEE-EE30-7D25-9BF6-16BB98335B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324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F8DF5-30AD-9AB6-C087-FB578289AA80}"/>
              </a:ext>
            </a:extLst>
          </p:cNvPr>
          <p:cNvSpPr txBox="1">
            <a:spLocks/>
          </p:cNvSpPr>
          <p:nvPr/>
        </p:nvSpPr>
        <p:spPr>
          <a:xfrm>
            <a:off x="1568689" y="1419516"/>
            <a:ext cx="10068769" cy="547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600" dirty="0">
                <a:latin typeface="Montserrat" panose="00000500000000000000" pitchFamily="2" charset="0"/>
                <a:cs typeface="Arial" panose="020B0604020202020204" pitchFamily="34" charset="0"/>
              </a:rPr>
              <a:t>¿</a:t>
            </a:r>
            <a:r>
              <a:rPr lang="es-GT" sz="2600" b="1" dirty="0">
                <a:latin typeface="Montserrat" panose="00000500000000000000" pitchFamily="2" charset="0"/>
                <a:cs typeface="Arial" panose="020B0604020202020204" pitchFamily="34" charset="0"/>
              </a:rPr>
              <a:t>EXPLICAR EN QUÉ INVIERTE  LA SECRETARÍA PRIVADA DE LA PRESIDENCIA?</a:t>
            </a:r>
            <a:endParaRPr kumimoji="0" lang="es-GT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" name="Picture 4" descr="Edificio - Iconos gratis de edificios">
            <a:extLst>
              <a:ext uri="{FF2B5EF4-FFF2-40B4-BE49-F238E27FC236}">
                <a16:creationId xmlns:a16="http://schemas.microsoft.com/office/drawing/2014/main" id="{85C07227-B94D-8AF3-C4ED-84E4BD48C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22" y="213600"/>
            <a:ext cx="1288467" cy="128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CDD41ED-9971-F958-9E98-FF1C88AF5874}"/>
              </a:ext>
            </a:extLst>
          </p:cNvPr>
          <p:cNvSpPr txBox="1">
            <a:spLocks/>
          </p:cNvSpPr>
          <p:nvPr/>
        </p:nvSpPr>
        <p:spPr>
          <a:xfrm>
            <a:off x="1568689" y="2042976"/>
            <a:ext cx="7637303" cy="3860046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1800" b="0" dirty="0">
                <a:solidFill>
                  <a:prstClr val="black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La Secretaría Privada de la Presidencia </a:t>
            </a:r>
            <a:r>
              <a:rPr lang="es-GT" sz="18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invierte en la adquisición de equipo, licencias y programas para computadoras, entre otros, que sirven para prestar servicios a la población.  </a:t>
            </a:r>
          </a:p>
          <a:p>
            <a:pPr algn="just">
              <a:lnSpc>
                <a:spcPct val="150000"/>
              </a:lnSpc>
            </a:pPr>
            <a:endParaRPr lang="es-GT" sz="1100" b="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18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Asimismo, invierte en mejoras y reparaciones de los equipos propiedad de la Institución.</a:t>
            </a:r>
          </a:p>
          <a:p>
            <a:pPr algn="just">
              <a:lnSpc>
                <a:spcPct val="150000"/>
              </a:lnSpc>
            </a:pPr>
            <a:endParaRPr lang="es-GT" sz="1100" b="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18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Durante el cuatrimestre reportado destaca la remodelación de recepción y sala de reuniones, para continuar con las actividades de apoyo a la Presidencia de la República.</a:t>
            </a:r>
            <a:endParaRPr lang="es-GT" sz="1800" b="0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E3C291B-4CC9-7D5A-E699-C971546E2A1F}"/>
              </a:ext>
            </a:extLst>
          </p:cNvPr>
          <p:cNvSpPr txBox="1">
            <a:spLocks/>
          </p:cNvSpPr>
          <p:nvPr/>
        </p:nvSpPr>
        <p:spPr>
          <a:xfrm>
            <a:off x="9748434" y="2042976"/>
            <a:ext cx="2164624" cy="2848420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La inversión se realizan principalmente en adquisición mobiliario y </a:t>
            </a:r>
            <a:r>
              <a:rPr lang="es-GT" sz="21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equipo</a:t>
            </a:r>
            <a:r>
              <a:rPr lang="es-GT" sz="21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7C6F78-7088-DF8E-ACDF-4C002552FC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938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F8DF5-30AD-9AB6-C087-FB578289AA80}"/>
              </a:ext>
            </a:extLst>
          </p:cNvPr>
          <p:cNvSpPr txBox="1">
            <a:spLocks/>
          </p:cNvSpPr>
          <p:nvPr/>
        </p:nvSpPr>
        <p:spPr>
          <a:xfrm>
            <a:off x="1859715" y="1303340"/>
            <a:ext cx="8673737" cy="547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MONTO UTILIZADO EN INVERSIÓN A LA FECHA</a:t>
            </a:r>
            <a:endParaRPr kumimoji="0" lang="es-GT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" name="Picture 4" descr="Edificio - Iconos gratis de edificios">
            <a:extLst>
              <a:ext uri="{FF2B5EF4-FFF2-40B4-BE49-F238E27FC236}">
                <a16:creationId xmlns:a16="http://schemas.microsoft.com/office/drawing/2014/main" id="{F383B959-6C3F-DBAB-8952-5FBA2882A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83" y="365102"/>
            <a:ext cx="1288467" cy="128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07248955-CFDA-F5B1-B99B-92ADCA177167}"/>
              </a:ext>
            </a:extLst>
          </p:cNvPr>
          <p:cNvSpPr txBox="1">
            <a:spLocks/>
          </p:cNvSpPr>
          <p:nvPr/>
        </p:nvSpPr>
        <p:spPr>
          <a:xfrm>
            <a:off x="705394" y="1841605"/>
            <a:ext cx="7406641" cy="415380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Presupuesto vigente total para la inversión</a:t>
            </a: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Q.467,400.00</a:t>
            </a:r>
          </a:p>
          <a:p>
            <a:pPr algn="just">
              <a:lnSpc>
                <a:spcPct val="150000"/>
              </a:lnSpc>
            </a:pPr>
            <a:endParaRPr lang="es-GT" sz="2400" b="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Presupuesto utilizado al</a:t>
            </a:r>
            <a:r>
              <a:rPr lang="es-GT" sz="2700" u="sng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tercer cuatrimestre 2022</a:t>
            </a:r>
            <a:r>
              <a:rPr lang="es-GT" sz="27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es-GT" sz="27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para la inversión</a:t>
            </a: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Q.360,188.00</a:t>
            </a:r>
          </a:p>
          <a:p>
            <a:pPr algn="just">
              <a:lnSpc>
                <a:spcPct val="150000"/>
              </a:lnSpc>
            </a:pPr>
            <a:endParaRPr lang="es-GT" sz="2400" b="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Saldo para la inversión</a:t>
            </a: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Q.107,212.00</a:t>
            </a:r>
          </a:p>
          <a:p>
            <a:pPr algn="just">
              <a:lnSpc>
                <a:spcPct val="150000"/>
              </a:lnSpc>
            </a:pPr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CFA67EC-D254-EF20-441D-CBD9748F958A}"/>
              </a:ext>
            </a:extLst>
          </p:cNvPr>
          <p:cNvSpPr txBox="1">
            <a:spLocks/>
          </p:cNvSpPr>
          <p:nvPr/>
        </p:nvSpPr>
        <p:spPr>
          <a:xfrm>
            <a:off x="8648054" y="2691197"/>
            <a:ext cx="2939562" cy="2624721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4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br>
              <a:rPr lang="es-GT" sz="20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38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Este rubro constituye el </a:t>
            </a:r>
            <a:r>
              <a:rPr lang="es-GT" sz="3800" dirty="0">
                <a:solidFill>
                  <a:srgbClr val="FF000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3.4%</a:t>
            </a:r>
            <a:r>
              <a:rPr lang="es-GT" sz="3800" b="0" dirty="0"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es-GT" sz="38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del total del presupuesto de la Secretaría Privada de la Presidencia.</a:t>
            </a:r>
            <a:br>
              <a:rPr lang="es-GT" sz="3800" b="0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</a:br>
            <a:endParaRPr lang="es-GT" sz="3800" b="0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D63BFC6-F5E5-EF2C-D6F8-FE7A40C3AF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45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F8DF5-30AD-9AB6-C087-FB578289AA80}"/>
              </a:ext>
            </a:extLst>
          </p:cNvPr>
          <p:cNvSpPr txBox="1">
            <a:spLocks/>
          </p:cNvSpPr>
          <p:nvPr/>
        </p:nvSpPr>
        <p:spPr>
          <a:xfrm>
            <a:off x="1020419" y="1659848"/>
            <a:ext cx="10445857" cy="826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¿</a:t>
            </a:r>
            <a:r>
              <a:rPr lang="es-GT" sz="1000" b="1" dirty="0"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QUE FINALIDADES ATIENDE LA SECRETARÍA PRIVADA DE LA PRESIDENCIA?</a:t>
            </a:r>
          </a:p>
        </p:txBody>
      </p:sp>
      <p:pic>
        <p:nvPicPr>
          <p:cNvPr id="8" name="Picture 2" descr="Target arm | Icono Gratis">
            <a:extLst>
              <a:ext uri="{FF2B5EF4-FFF2-40B4-BE49-F238E27FC236}">
                <a16:creationId xmlns:a16="http://schemas.microsoft.com/office/drawing/2014/main" id="{5F459389-D2A5-A070-9E54-AB43C1814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4" y="313209"/>
            <a:ext cx="1477870" cy="147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7E05D628-EB45-7A92-CE7E-E2C2FB97F0D9}"/>
              </a:ext>
            </a:extLst>
          </p:cNvPr>
          <p:cNvSpPr txBox="1">
            <a:spLocks/>
          </p:cNvSpPr>
          <p:nvPr/>
        </p:nvSpPr>
        <p:spPr>
          <a:xfrm>
            <a:off x="1007390" y="2544625"/>
            <a:ext cx="6958740" cy="3555743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18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Los recursos públicos se utilizan con fines específicos para el cumplimiento de los objetivos sociales y económicos del Estado que impactan directamente en la población. </a:t>
            </a:r>
          </a:p>
          <a:p>
            <a:pPr algn="just">
              <a:lnSpc>
                <a:spcPct val="150000"/>
              </a:lnSpc>
            </a:pPr>
            <a:endParaRPr lang="es-GT" sz="1800" b="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18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Cada entidad atiende y prioriza las finalidades que le corresponden de conformidad con la ley. En el caso de la Secretaría Privada de la Presidencia, destina su presupuesto a los servicios públicos generales.</a:t>
            </a:r>
            <a:endParaRPr lang="es-GT" sz="18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AD540D8-0D2A-980E-6FD1-C864F757E2F5}"/>
              </a:ext>
            </a:extLst>
          </p:cNvPr>
          <p:cNvSpPr txBox="1">
            <a:spLocks/>
          </p:cNvSpPr>
          <p:nvPr/>
        </p:nvSpPr>
        <p:spPr>
          <a:xfrm>
            <a:off x="8833510" y="2485947"/>
            <a:ext cx="2954104" cy="3000454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18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La principal finalidad que se atiende es servicios públicos con un </a:t>
            </a:r>
            <a:r>
              <a:rPr lang="es-GT" sz="1800" dirty="0">
                <a:solidFill>
                  <a:srgbClr val="FF000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93.86%</a:t>
            </a:r>
            <a:r>
              <a:rPr lang="es-GT" sz="18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del presupuesto total de la Secretaría Privada de la Presidencia.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8B4EBFE-355F-F619-F825-D0201A951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92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F8DF5-30AD-9AB6-C087-FB578289AA80}"/>
              </a:ext>
            </a:extLst>
          </p:cNvPr>
          <p:cNvSpPr txBox="1">
            <a:spLocks/>
          </p:cNvSpPr>
          <p:nvPr/>
        </p:nvSpPr>
        <p:spPr>
          <a:xfrm>
            <a:off x="817357" y="1109853"/>
            <a:ext cx="10557285" cy="899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Calibri"/>
              <a:buNone/>
              <a:tabLst/>
              <a:defRPr/>
            </a:pPr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EJECUCIÓN PRESUPUESTARIA POR FINALIDAD AL TERCER CUATRIMESTRE 2022</a:t>
            </a:r>
            <a:endParaRPr kumimoji="0" lang="es-GT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1952" y="2130552"/>
            <a:ext cx="9401048" cy="405892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FDCF810-CB16-7906-399D-640B753A97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08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57146A67-C081-2534-FEB1-BC7819A31A7A}"/>
              </a:ext>
            </a:extLst>
          </p:cNvPr>
          <p:cNvSpPr txBox="1"/>
          <p:nvPr/>
        </p:nvSpPr>
        <p:spPr>
          <a:xfrm>
            <a:off x="3077322" y="1934525"/>
            <a:ext cx="74615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RESULTADOS ESPECÍFICOS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GT" sz="4000" b="1" dirty="0">
                <a:solidFill>
                  <a:prstClr val="white"/>
                </a:solidFill>
                <a:latin typeface="Montserrat" pitchFamily="2" charset="77"/>
              </a:rPr>
              <a:t>PRINCIPALES AVANCES Y RESULTADOS</a:t>
            </a:r>
            <a:endParaRPr kumimoji="0" lang="es-GT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CAD103A4-3EDE-631B-A7DD-8A5E10EFEAB6}"/>
              </a:ext>
            </a:extLst>
          </p:cNvPr>
          <p:cNvSpPr/>
          <p:nvPr/>
        </p:nvSpPr>
        <p:spPr>
          <a:xfrm>
            <a:off x="976185" y="2461468"/>
            <a:ext cx="1768846" cy="1768846"/>
          </a:xfrm>
          <a:prstGeom prst="ellipse">
            <a:avLst/>
          </a:prstGeom>
          <a:solidFill>
            <a:srgbClr val="C0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GT" sz="5400" b="1" dirty="0">
                <a:solidFill>
                  <a:srgbClr val="001E6C"/>
                </a:solidFill>
                <a:latin typeface="Montserrat ExtraBold" pitchFamily="2" charset="77"/>
              </a:rPr>
              <a:t>2</a:t>
            </a:r>
            <a:endParaRPr kumimoji="0" lang="es-GT" sz="5400" b="1" i="0" u="none" strike="noStrike" kern="1200" cap="none" spc="0" normalizeH="0" baseline="0" noProof="0" dirty="0">
              <a:ln>
                <a:noFill/>
              </a:ln>
              <a:solidFill>
                <a:srgbClr val="001E6C"/>
              </a:solidFill>
              <a:effectLst/>
              <a:uLnTx/>
              <a:uFillTx/>
              <a:latin typeface="Montserrat ExtraBol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65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6">
            <a:extLst>
              <a:ext uri="{FF2B5EF4-FFF2-40B4-BE49-F238E27FC236}">
                <a16:creationId xmlns:a16="http://schemas.microsoft.com/office/drawing/2014/main" id="{1D028469-0AE8-666E-8449-164037B413F1}"/>
              </a:ext>
            </a:extLst>
          </p:cNvPr>
          <p:cNvSpPr txBox="1">
            <a:spLocks/>
          </p:cNvSpPr>
          <p:nvPr/>
        </p:nvSpPr>
        <p:spPr>
          <a:xfrm>
            <a:off x="966215" y="2082902"/>
            <a:ext cx="10134600" cy="3711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GT" sz="1800" b="1" dirty="0">
                <a:solidFill>
                  <a:srgbClr val="FF000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3,538</a:t>
            </a:r>
            <a:r>
              <a:rPr lang="es-GT" sz="18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es-MX" sz="18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Expedientes recibidos, de los cuales 2,788 fueron trasladados al despacho de Señor Presidente de la República y 750 expedientes fueron trasladados a la Secretaría Privada de la Presidencia de la República, Subsecretarios, directores y unidades, para tu trámite.</a:t>
            </a:r>
          </a:p>
          <a:p>
            <a:pPr marL="0" indent="0" algn="just">
              <a:buNone/>
            </a:pPr>
            <a:endParaRPr lang="es-MX" sz="1600" b="1" dirty="0">
              <a:solidFill>
                <a:srgbClr val="0070C0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MX" sz="1800" b="1" dirty="0">
                <a:solidFill>
                  <a:srgbClr val="FF000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1</a:t>
            </a:r>
            <a:r>
              <a:rPr lang="es-MX" sz="18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Seguimiento a la ejecución presupuestaria de las entidades que conforman el Organismo Ejecutivo</a:t>
            </a:r>
          </a:p>
          <a:p>
            <a:pPr marL="914400" lvl="2" indent="0" algn="just">
              <a:buNone/>
            </a:pPr>
            <a:endParaRPr lang="es-MX" sz="1600" b="1" dirty="0">
              <a:solidFill>
                <a:srgbClr val="0070C0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MX" sz="1800" b="1" dirty="0">
                <a:solidFill>
                  <a:srgbClr val="FF000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1</a:t>
            </a:r>
            <a:r>
              <a:rPr lang="es-MX" sz="18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es-ES" sz="18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Implementación de Portal Unificado de Información de Procesos.</a:t>
            </a:r>
          </a:p>
          <a:p>
            <a:pPr marL="0" indent="0" algn="just">
              <a:buNone/>
            </a:pPr>
            <a:endParaRPr lang="es-GT" sz="1600" dirty="0"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GT" sz="1800" b="1" dirty="0">
                <a:solidFill>
                  <a:srgbClr val="FF000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1</a:t>
            </a:r>
            <a:r>
              <a:rPr lang="es-GT" sz="18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es-MX" sz="1800" b="1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Cumplimiento a la Política Nacional de Datos Abiertos, posicionándonos dentro de los primeros 7 lugares de 35 instituciones evaluadas.</a:t>
            </a:r>
            <a:r>
              <a:rPr lang="es-GT" sz="500" b="1" dirty="0">
                <a:latin typeface="Montserrat" panose="00000500000000000000" pitchFamily="2" charset="0"/>
                <a:cs typeface="Arial" panose="020B0604020202020204" pitchFamily="34" charset="0"/>
              </a:rPr>
              <a:t>              </a:t>
            </a:r>
            <a:r>
              <a:rPr lang="es-GT" sz="900" b="1" dirty="0">
                <a:latin typeface="Montserrat" panose="00000500000000000000" pitchFamily="2" charset="0"/>
                <a:cs typeface="Arial" panose="020B0604020202020204" pitchFamily="34" charset="0"/>
              </a:rPr>
              <a:t>   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4A09055-E608-BC7F-A4D9-46AAFAA0F59D}"/>
              </a:ext>
            </a:extLst>
          </p:cNvPr>
          <p:cNvSpPr txBox="1">
            <a:spLocks/>
          </p:cNvSpPr>
          <p:nvPr/>
        </p:nvSpPr>
        <p:spPr>
          <a:xfrm>
            <a:off x="957520" y="1107479"/>
            <a:ext cx="7943094" cy="668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l"/>
            <a:r>
              <a:rPr lang="es-GT" sz="2800" dirty="0">
                <a:latin typeface="Montserrat" panose="00000500000000000000" pitchFamily="2" charset="0"/>
                <a:cs typeface="Arial" panose="020B0604020202020204" pitchFamily="34" charset="0"/>
              </a:rPr>
              <a:t>PRINCIPALES RESULTADOS Y AVANCES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AB2474-D404-CBA1-6032-1863FB40B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43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57146A67-C081-2534-FEB1-BC7819A31A7A}"/>
              </a:ext>
            </a:extLst>
          </p:cNvPr>
          <p:cNvSpPr txBox="1"/>
          <p:nvPr/>
        </p:nvSpPr>
        <p:spPr>
          <a:xfrm>
            <a:off x="2968834" y="2767280"/>
            <a:ext cx="7988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CONSOLIDADO</a:t>
            </a:r>
            <a:r>
              <a:rPr kumimoji="0" lang="es-GT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 </a:t>
            </a:r>
            <a:br>
              <a:rPr kumimoji="0" lang="es-GT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</a:br>
            <a:r>
              <a:rPr kumimoji="0" lang="es-GT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LOGROS INSTITUCIONALES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CAD103A4-3EDE-631B-A7DD-8A5E10EFEAB6}"/>
              </a:ext>
            </a:extLst>
          </p:cNvPr>
          <p:cNvSpPr/>
          <p:nvPr/>
        </p:nvSpPr>
        <p:spPr>
          <a:xfrm>
            <a:off x="976185" y="2461468"/>
            <a:ext cx="1768846" cy="1768846"/>
          </a:xfrm>
          <a:prstGeom prst="ellipse">
            <a:avLst/>
          </a:prstGeom>
          <a:solidFill>
            <a:srgbClr val="C0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GT" sz="5400" b="1" dirty="0">
                <a:solidFill>
                  <a:srgbClr val="001E6C"/>
                </a:solidFill>
                <a:latin typeface="Montserrat ExtraBold" pitchFamily="2" charset="77"/>
              </a:rPr>
              <a:t>3</a:t>
            </a:r>
            <a:endParaRPr kumimoji="0" lang="es-GT" sz="5400" b="1" i="0" u="none" strike="noStrike" kern="1200" cap="none" spc="0" normalizeH="0" baseline="0" noProof="0" dirty="0">
              <a:ln>
                <a:noFill/>
              </a:ln>
              <a:solidFill>
                <a:srgbClr val="001E6C"/>
              </a:solidFill>
              <a:effectLst/>
              <a:uLnTx/>
              <a:uFillTx/>
              <a:latin typeface="Montserrat ExtraBol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6816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4A09055-E608-BC7F-A4D9-46AAFAA0F59D}"/>
              </a:ext>
            </a:extLst>
          </p:cNvPr>
          <p:cNvSpPr txBox="1">
            <a:spLocks/>
          </p:cNvSpPr>
          <p:nvPr/>
        </p:nvSpPr>
        <p:spPr>
          <a:xfrm>
            <a:off x="348947" y="1367006"/>
            <a:ext cx="9010312" cy="668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2700" b="1" i="0" u="none" strike="noStrike" kern="1200" cap="none" spc="0" normalizeH="0" baseline="0" noProof="0" dirty="0">
                <a:ln>
                  <a:noFill/>
                </a:ln>
                <a:solidFill>
                  <a:srgbClr val="0D1F3C"/>
                </a:solidFill>
                <a:effectLst/>
                <a:uLnTx/>
                <a:uFillTx/>
                <a:latin typeface="Montserrat" panose="00000500000000000000" pitchFamily="2" charset="0"/>
                <a:cs typeface="Arial" panose="020B0604020202020204" pitchFamily="34" charset="0"/>
              </a:rPr>
              <a:t>CONSOLIDADO DE LOGROS INSTITUCIONALES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559AED1F-E0EC-0B68-8319-CD7C93BEF1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080937"/>
              </p:ext>
            </p:extLst>
          </p:nvPr>
        </p:nvGraphicFramePr>
        <p:xfrm>
          <a:off x="1110976" y="2035906"/>
          <a:ext cx="9753965" cy="3966343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9753965">
                  <a:extLst>
                    <a:ext uri="{9D8B030D-6E8A-4147-A177-3AD203B41FA5}">
                      <a16:colId xmlns:a16="http://schemas.microsoft.com/office/drawing/2014/main" val="3515177168"/>
                    </a:ext>
                  </a:extLst>
                </a:gridCol>
              </a:tblGrid>
              <a:tr h="646275"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es-MX" sz="18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Arial" panose="020B0604020202020204" pitchFamily="34" charset="0"/>
                        </a:rPr>
                        <a:t>3,538</a:t>
                      </a:r>
                      <a:r>
                        <a:rPr lang="es-GT" sz="18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Arial" panose="020B0604020202020204" pitchFamily="34" charset="0"/>
                        </a:rPr>
                        <a:t> E</a:t>
                      </a:r>
                      <a:r>
                        <a:rPr lang="es-GT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Arial" panose="020B0604020202020204" pitchFamily="34" charset="0"/>
                        </a:rPr>
                        <a:t>xpedientes recibidos, de los cuales 2,788 fueron trasladados al despacho de Señor Presidente de la República y 750 expedientes fueron trasladados a la Secretaría Privada de la Presidencia de la República, Subsecretarios, directores y unidades, para tu trámite.</a:t>
                      </a:r>
                      <a:endParaRPr lang="es-GT" sz="1800" u="sng" dirty="0"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642520"/>
                  </a:ext>
                </a:extLst>
              </a:tr>
              <a:tr h="674503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2"/>
                      </a:pPr>
                      <a:r>
                        <a:rPr lang="es-GT" sz="180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Seguimiento a la ejecución presupuestaria de las entidades que conforman el Organismo Ejecutivo.</a:t>
                      </a:r>
                      <a:endParaRPr lang="es-MX" sz="1800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6912561"/>
                  </a:ext>
                </a:extLst>
              </a:tr>
              <a:tr h="674503">
                <a:tc>
                  <a:txBody>
                    <a:bodyPr/>
                    <a:lstStyle/>
                    <a:p>
                      <a:pPr marL="3429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s-MX" sz="1800" b="0" kern="1200" baseline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Arial" panose="020B0604020202020204" pitchFamily="34" charset="0"/>
                        </a:rPr>
                        <a:t>Automatización de procesos por medio de la creación, instalación e implementación del SISTEMA DE PORTAL UNIFICADO, el cual beneficia las operaciones de las direcciones y unidades administrativas de la Secretaría Privada de la Presidencia</a:t>
                      </a:r>
                      <a:endParaRPr lang="es-GT" sz="1800" dirty="0"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es-GT" sz="1800" b="0" i="0" kern="1200" dirty="0">
                        <a:solidFill>
                          <a:schemeClr val="dk1"/>
                        </a:solidFill>
                        <a:effectLst/>
                        <a:latin typeface="Montserrat" panose="000005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03120"/>
                  </a:ext>
                </a:extLst>
              </a:tr>
              <a:tr h="538064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4"/>
                        <a:tabLst/>
                        <a:defRPr/>
                      </a:pPr>
                      <a:r>
                        <a:rPr lang="es-GT" sz="1800" b="0" i="0" kern="120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Arial" panose="020B0604020202020204" pitchFamily="34" charset="0"/>
                        </a:rPr>
                        <a:t>Cumplimiento a la Política Nacional</a:t>
                      </a:r>
                      <a:r>
                        <a:rPr lang="es-GT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Arial" panose="020B0604020202020204" pitchFamily="34" charset="0"/>
                        </a:rPr>
                        <a:t> de Datos abiertos, posicionándonos dentro de los primeros 7 lugares de 35 instituciones evaluadas.</a:t>
                      </a:r>
                      <a:endParaRPr lang="es-GT" sz="1800" dirty="0"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2103032"/>
                  </a:ext>
                </a:extLst>
              </a:tr>
            </a:tbl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655563DE-C13B-1B44-6F04-0FE248F66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9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57146A67-C081-2534-FEB1-BC7819A31A7A}"/>
              </a:ext>
            </a:extLst>
          </p:cNvPr>
          <p:cNvSpPr txBox="1"/>
          <p:nvPr/>
        </p:nvSpPr>
        <p:spPr>
          <a:xfrm>
            <a:off x="2968834" y="2991948"/>
            <a:ext cx="7988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4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CONCLUSIONES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CAD103A4-3EDE-631B-A7DD-8A5E10EFEAB6}"/>
              </a:ext>
            </a:extLst>
          </p:cNvPr>
          <p:cNvSpPr/>
          <p:nvPr/>
        </p:nvSpPr>
        <p:spPr>
          <a:xfrm>
            <a:off x="976185" y="2461468"/>
            <a:ext cx="1768846" cy="1768846"/>
          </a:xfrm>
          <a:prstGeom prst="ellipse">
            <a:avLst/>
          </a:prstGeom>
          <a:solidFill>
            <a:srgbClr val="C0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GT" sz="5400" b="1" dirty="0">
                <a:solidFill>
                  <a:srgbClr val="001E6C"/>
                </a:solidFill>
                <a:latin typeface="Montserrat ExtraBold" pitchFamily="2" charset="77"/>
              </a:rPr>
              <a:t>4</a:t>
            </a:r>
            <a:endParaRPr kumimoji="0" lang="es-GT" sz="5400" b="1" i="0" u="none" strike="noStrike" kern="1200" cap="none" spc="0" normalizeH="0" baseline="0" noProof="0" dirty="0">
              <a:ln>
                <a:noFill/>
              </a:ln>
              <a:solidFill>
                <a:srgbClr val="001E6C"/>
              </a:solidFill>
              <a:effectLst/>
              <a:uLnTx/>
              <a:uFillTx/>
              <a:latin typeface="Montserrat ExtraBold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817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4A09055-E608-BC7F-A4D9-46AAFAA0F59D}"/>
              </a:ext>
            </a:extLst>
          </p:cNvPr>
          <p:cNvSpPr txBox="1">
            <a:spLocks/>
          </p:cNvSpPr>
          <p:nvPr/>
        </p:nvSpPr>
        <p:spPr>
          <a:xfrm>
            <a:off x="790414" y="1749436"/>
            <a:ext cx="10631837" cy="668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/>
            <a:r>
              <a:rPr lang="es-GT" sz="2800" dirty="0">
                <a:latin typeface="Montserrat" panose="00000500000000000000" pitchFamily="2" charset="0"/>
                <a:cs typeface="Arial" panose="020B0604020202020204" pitchFamily="34" charset="0"/>
              </a:rPr>
              <a:t>¿</a:t>
            </a:r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QUÉ TENDENCIA MUESTRA EL USO DE LOS RECURSOS PÚBLICOS?</a:t>
            </a:r>
            <a:endParaRPr kumimoji="0" lang="es-GT" sz="2800" b="1" i="0" u="none" strike="noStrike" kern="1200" cap="none" spc="0" normalizeH="0" baseline="0" noProof="0" dirty="0">
              <a:ln>
                <a:noFill/>
              </a:ln>
              <a:solidFill>
                <a:srgbClr val="0D1F3C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2" name="Picture 2" descr="7 TENDENCIAS TECNOLÓGICAS PARA EL EL 2021 | MQA">
            <a:extLst>
              <a:ext uri="{FF2B5EF4-FFF2-40B4-BE49-F238E27FC236}">
                <a16:creationId xmlns:a16="http://schemas.microsoft.com/office/drawing/2014/main" id="{AB4BF9A3-F3B0-826B-AB1B-381068A57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81" y="156139"/>
            <a:ext cx="1973666" cy="159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031A69B-416A-FAE1-57F7-0DD5601A5C04}"/>
              </a:ext>
            </a:extLst>
          </p:cNvPr>
          <p:cNvSpPr txBox="1">
            <a:spLocks/>
          </p:cNvSpPr>
          <p:nvPr/>
        </p:nvSpPr>
        <p:spPr>
          <a:xfrm>
            <a:off x="602439" y="2540243"/>
            <a:ext cx="10819811" cy="3072683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Los datos obtenidos durante el periodo reportado permiten establecer que la ejecución del presupuesto se caracterizó principalmente </a:t>
            </a:r>
            <a:r>
              <a:rPr lang="es-GT" sz="2000" b="0" dirty="0">
                <a:solidFill>
                  <a:prstClr val="black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porque el mayor porcentaje de  ejecución presupuestaria se encuentra en el grupo de gasto de Servicios Personales, en virtud que la institución no maneja proyectos de inversión.</a:t>
            </a:r>
            <a:endParaRPr lang="es-GT" sz="2000" b="0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6C65659-1A23-11FD-0D69-BD3B18F4BB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587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64101B75-4FA2-B850-BFF2-511F1BFB43E4}"/>
              </a:ext>
            </a:extLst>
          </p:cNvPr>
          <p:cNvSpPr txBox="1">
            <a:spLocks/>
          </p:cNvSpPr>
          <p:nvPr/>
        </p:nvSpPr>
        <p:spPr>
          <a:xfrm>
            <a:off x="867905" y="1322775"/>
            <a:ext cx="10687165" cy="108038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GT" sz="2800" dirty="0">
                <a:latin typeface="Montserrat" panose="00000500000000000000" pitchFamily="2" charset="0"/>
                <a:cs typeface="Arial" panose="020B0604020202020204" pitchFamily="34" charset="0"/>
              </a:rPr>
              <a:t>¿</a:t>
            </a:r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QUÉ RESULTADOS SE OBTUVIERON EN EL MARCO DE LA PGG?</a:t>
            </a:r>
            <a:endParaRPr lang="es-GT" sz="2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 descr="Noticias de Canción de Abril - TuneCore">
            <a:extLst>
              <a:ext uri="{FF2B5EF4-FFF2-40B4-BE49-F238E27FC236}">
                <a16:creationId xmlns:a16="http://schemas.microsoft.com/office/drawing/2014/main" id="{33CEF56E-36C1-A6B0-7FD1-B22090785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97" y="194102"/>
            <a:ext cx="1282040" cy="127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AFD5BCD3-A00A-5516-14C3-9AF060070F89}"/>
              </a:ext>
            </a:extLst>
          </p:cNvPr>
          <p:cNvSpPr txBox="1">
            <a:spLocks/>
          </p:cNvSpPr>
          <p:nvPr/>
        </p:nvSpPr>
        <p:spPr>
          <a:xfrm>
            <a:off x="772140" y="2213454"/>
            <a:ext cx="7406641" cy="3917926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La </a:t>
            </a:r>
            <a:r>
              <a:rPr lang="es-GT" sz="2000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Política General de Gobierno </a:t>
            </a:r>
            <a:r>
              <a:rPr lang="es-GT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(</a:t>
            </a:r>
            <a:r>
              <a:rPr lang="es-GT" sz="2000" b="0" dirty="0" err="1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PGG</a:t>
            </a:r>
            <a:r>
              <a:rPr lang="es-GT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) es el plan de acción del Gobierno de Guatemala, en donde se plasman los objetivos estratégicos y los lineamientos de las políticas públicas.</a:t>
            </a:r>
          </a:p>
          <a:p>
            <a:pPr algn="just">
              <a:lnSpc>
                <a:spcPct val="150000"/>
              </a:lnSpc>
            </a:pPr>
            <a:endParaRPr lang="es-GT" sz="1100" b="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“</a:t>
            </a:r>
            <a:r>
              <a:rPr lang="es-MX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La Secretaría Privada de la Presidencia, durante el cuatrimestre reportado colaboró con el cumplimiento de la PGG por medio del pilar 4, Estado Transparente, Responsable y Efectivo”.</a:t>
            </a:r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7441C416-6F91-46C4-675B-23CC61790F72}"/>
              </a:ext>
            </a:extLst>
          </p:cNvPr>
          <p:cNvSpPr txBox="1">
            <a:spLocks/>
          </p:cNvSpPr>
          <p:nvPr/>
        </p:nvSpPr>
        <p:spPr>
          <a:xfrm>
            <a:off x="8837539" y="2409987"/>
            <a:ext cx="2318061" cy="277204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MX" sz="18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Se contribuyó con el pilar 4, Estado Transparente, Responsable y Efectivo.</a:t>
            </a:r>
            <a:endParaRPr lang="es-GT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46F6E61-7487-245D-8332-D2D3B15125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89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Iconos de Transparencia - 450 iconos vectoriales gratis">
            <a:extLst>
              <a:ext uri="{FF2B5EF4-FFF2-40B4-BE49-F238E27FC236}">
                <a16:creationId xmlns:a16="http://schemas.microsoft.com/office/drawing/2014/main" id="{4074EAA9-9DE1-EA95-2715-27637A1C8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55" y="232480"/>
            <a:ext cx="1224360" cy="122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96D71E51-9CAC-AAA5-9C83-7A246A10029D}"/>
              </a:ext>
            </a:extLst>
          </p:cNvPr>
          <p:cNvSpPr txBox="1">
            <a:spLocks/>
          </p:cNvSpPr>
          <p:nvPr/>
        </p:nvSpPr>
        <p:spPr>
          <a:xfrm>
            <a:off x="420331" y="1888761"/>
            <a:ext cx="8816659" cy="4212236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endParaRPr lang="es-GT" sz="20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s-GT" sz="20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14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Para garantizar el </a:t>
            </a:r>
            <a:r>
              <a:rPr lang="es-GT" sz="1400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uso adecuado del dinero público </a:t>
            </a:r>
            <a:r>
              <a:rPr lang="es-GT" sz="14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y el avance en el cumplimiento de los objetivos de Estado, “</a:t>
            </a:r>
            <a:r>
              <a:rPr lang="es-GT" sz="1400" b="0" u="sng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la Secretaria Privada de la Presidencia</a:t>
            </a:r>
            <a:r>
              <a:rPr lang="es-GT" sz="14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” ha adoptado como medidas de transparencia las siguientes:</a:t>
            </a:r>
          </a:p>
          <a:p>
            <a:pPr marL="285750" lvl="0" indent="-285750" algn="l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1300" b="0" kern="0" dirty="0">
                <a:solidFill>
                  <a:prstClr val="black"/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Programación de capacitaciones de probidad y ética a todo el personal.</a:t>
            </a:r>
          </a:p>
          <a:p>
            <a:pPr marL="285750" lvl="0" indent="-285750" algn="l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1300" b="0" kern="0" dirty="0">
                <a:solidFill>
                  <a:prstClr val="black"/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Elaboración de informes de Rendición de Cuentas Cuatrimestral, presentados a la Comisión Presidencial Contra la Corrupción. </a:t>
            </a:r>
          </a:p>
          <a:p>
            <a:pPr marL="285750" lvl="0" indent="-285750" algn="l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s-ES" sz="1300" b="0" kern="0" dirty="0">
                <a:solidFill>
                  <a:prstClr val="black"/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Informes mensuales y cuatrimestrales de la ejecución de metas físicas y financieras, presentadas a la Dirección Técnica del Presupuesto y a la Secretaría General de Planificación y Programación-SEGEPLAN; Congreso de la República y a la Contraloría General de Cuentas.</a:t>
            </a:r>
          </a:p>
          <a:p>
            <a:pPr marL="265113" lvl="0" indent="-265113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Font typeface="Wingdings" panose="05000000000000000000" pitchFamily="2" charset="2"/>
              <a:buChar char=""/>
            </a:pPr>
            <a:r>
              <a:rPr lang="es-ES" sz="1300" b="0" kern="0" dirty="0">
                <a:solidFill>
                  <a:prstClr val="black"/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Fortalecimiento de la página de Información Pública, a través de los requerimientos y directrices que dicta la Procuraduría de Derechos Humanos.</a:t>
            </a:r>
            <a:endParaRPr lang="es-GT" sz="1300" b="0" kern="0" dirty="0">
              <a:solidFill>
                <a:prstClr val="black"/>
              </a:solidFill>
              <a:latin typeface="Montserrat" panose="00000500000000000000" pitchFamily="2" charset="0"/>
              <a:cs typeface="Arial" panose="020B0604020202020204" pitchFamily="34" charset="0"/>
              <a:sym typeface="Arial"/>
            </a:endParaRPr>
          </a:p>
          <a:p>
            <a:pPr marL="265113" lvl="0" indent="-265113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Font typeface="Wingdings" panose="05000000000000000000" pitchFamily="2" charset="2"/>
              <a:buChar char=""/>
            </a:pPr>
            <a:r>
              <a:rPr lang="es-ES" sz="1300" b="0" kern="0" dirty="0">
                <a:solidFill>
                  <a:prstClr val="black"/>
                </a:solidFill>
                <a:latin typeface="Montserrat" panose="00000500000000000000" pitchFamily="2" charset="0"/>
                <a:cs typeface="Arial" panose="020B0604020202020204" pitchFamily="34" charset="0"/>
                <a:sym typeface="Arial"/>
              </a:rPr>
              <a:t>Cumplimiento a la Política Nacional de Datos Abiertos 2018-2022, en la entrega de información pública relevante a la ciudadanía y al público en general; entrega que debe ser permanente, actualizada y de forma accesible y comprensible. </a:t>
            </a:r>
            <a:endParaRPr lang="es-GT" sz="1300" b="0" kern="0" dirty="0">
              <a:solidFill>
                <a:prstClr val="black"/>
              </a:solidFill>
              <a:latin typeface="Montserrat" panose="00000500000000000000" pitchFamily="2" charset="0"/>
              <a:cs typeface="Arial" panose="020B0604020202020204" pitchFamily="34" charset="0"/>
              <a:sym typeface="Arial"/>
            </a:endParaRPr>
          </a:p>
          <a:p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s-GT" sz="20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E0E27E1-639A-91CD-3494-0BB4D75CE88C}"/>
              </a:ext>
            </a:extLst>
          </p:cNvPr>
          <p:cNvSpPr txBox="1">
            <a:spLocks/>
          </p:cNvSpPr>
          <p:nvPr/>
        </p:nvSpPr>
        <p:spPr>
          <a:xfrm>
            <a:off x="9372600" y="2152565"/>
            <a:ext cx="2607609" cy="3429085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br>
              <a:rPr lang="es-GT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14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Se tiene previsto aplicar nuevas medidas de transparencia como la aplicación del Código de Ética, y el Sistema Nacional de Control Interno Gubernamental   –SINACIG-.</a:t>
            </a:r>
            <a:endParaRPr lang="es-GT" sz="160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4AB3332E-3389-0D34-5715-67A3C39BF558}"/>
              </a:ext>
            </a:extLst>
          </p:cNvPr>
          <p:cNvSpPr txBox="1">
            <a:spLocks/>
          </p:cNvSpPr>
          <p:nvPr/>
        </p:nvSpPr>
        <p:spPr>
          <a:xfrm>
            <a:off x="1310239" y="934417"/>
            <a:ext cx="10143007" cy="101898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¿QUÉ MEDIDAS DE TRANSPARENCIA SE HAN APLICADO?</a:t>
            </a:r>
            <a:endParaRPr lang="es-GT" sz="2800" b="1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42F3B8A-BDFB-823B-9E70-3CDB38923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6122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cono-Comprensión-Desafio Neurolectura | Desafío Neurolectura">
            <a:extLst>
              <a:ext uri="{FF2B5EF4-FFF2-40B4-BE49-F238E27FC236}">
                <a16:creationId xmlns:a16="http://schemas.microsoft.com/office/drawing/2014/main" id="{8952357C-A30C-7DA6-C185-AC98B251A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06" y="133798"/>
            <a:ext cx="1534909" cy="155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139E529B-C2BE-B18C-C69B-B71DDB2F5DD2}"/>
              </a:ext>
            </a:extLst>
          </p:cNvPr>
          <p:cNvSpPr txBox="1">
            <a:spLocks/>
          </p:cNvSpPr>
          <p:nvPr/>
        </p:nvSpPr>
        <p:spPr>
          <a:xfrm>
            <a:off x="978677" y="1337937"/>
            <a:ext cx="10234645" cy="104502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s-GT" sz="2800" b="1" dirty="0">
                <a:latin typeface="Montserrat" panose="00000500000000000000" pitchFamily="2" charset="0"/>
                <a:cs typeface="Arial" panose="020B0604020202020204" pitchFamily="34" charset="0"/>
              </a:rPr>
              <a:t>¿QUÉ DESAFÍOS INSTITUCIONALES SE ESPERAN DURANTE EL AÑO 2023?</a:t>
            </a:r>
            <a:endParaRPr lang="es-GT" sz="2800" b="1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35B18D17-F3AB-114C-A558-89BD1583719C}"/>
              </a:ext>
            </a:extLst>
          </p:cNvPr>
          <p:cNvSpPr txBox="1">
            <a:spLocks/>
          </p:cNvSpPr>
          <p:nvPr/>
        </p:nvSpPr>
        <p:spPr>
          <a:xfrm>
            <a:off x="931610" y="2611050"/>
            <a:ext cx="7638953" cy="3183061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Los </a:t>
            </a:r>
            <a:r>
              <a:rPr lang="es-GT" sz="2000" dirty="0">
                <a:solidFill>
                  <a:srgbClr val="0070C0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principales desafíos </a:t>
            </a:r>
            <a:r>
              <a:rPr lang="es-GT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de “</a:t>
            </a:r>
            <a:r>
              <a:rPr lang="es-GT" sz="2000" b="0" u="sng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la institución</a:t>
            </a:r>
            <a:r>
              <a:rPr lang="es-GT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” en cuanto al uso de los recursos públicos y el cumplimiento de los planes nacionales son </a:t>
            </a:r>
            <a:r>
              <a:rPr lang="es-MX" sz="20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los servicios que están dirigidos al Presidente de la República, para lo cual se elaboran los informes de metas físicas de productos y subproductos, los cuales son actualizados cada mes en los Sistemas SIGES, SICOIN Y SIPLAN.</a:t>
            </a:r>
            <a:endParaRPr lang="es-GT" sz="2000" b="0" dirty="0">
              <a:solidFill>
                <a:schemeClr val="accent1">
                  <a:lumMod val="50000"/>
                </a:schemeClr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CC4561FA-CC47-6D72-B609-DC85D5EE96D2}"/>
              </a:ext>
            </a:extLst>
          </p:cNvPr>
          <p:cNvSpPr txBox="1">
            <a:spLocks/>
          </p:cNvSpPr>
          <p:nvPr/>
        </p:nvSpPr>
        <p:spPr>
          <a:xfrm>
            <a:off x="9097505" y="2611050"/>
            <a:ext cx="2444893" cy="277204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18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Las acciones  a seguir son: 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s-GT" sz="18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Fortalecimiento Institucional.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s-GT" sz="1800" b="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Transparencia y rendición de cuentas.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48C9D3-AD17-AEF9-AA88-848F19FC54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206" y="210312"/>
            <a:ext cx="4534609" cy="89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506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D262234-FCDC-5A90-A9F9-57310FE6B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629" y="3857509"/>
            <a:ext cx="1206240" cy="47927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7437D56-EFF2-582F-E431-E465CCE4D442}"/>
              </a:ext>
            </a:extLst>
          </p:cNvPr>
          <p:cNvSpPr txBox="1"/>
          <p:nvPr/>
        </p:nvSpPr>
        <p:spPr>
          <a:xfrm>
            <a:off x="5362413" y="3882032"/>
            <a:ext cx="2789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b="1" dirty="0">
                <a:solidFill>
                  <a:srgbClr val="10304B"/>
                </a:solidFill>
                <a:latin typeface="Montserrat SemiBold" pitchFamily="2" charset="77"/>
              </a:rPr>
              <a:t>SECRETARÍA PRIVADA DE LA PRESIDENCIA</a:t>
            </a:r>
          </a:p>
        </p:txBody>
      </p:sp>
    </p:spTree>
    <p:extLst>
      <p:ext uri="{BB962C8B-B14F-4D97-AF65-F5344CB8AC3E}">
        <p14:creationId xmlns:p14="http://schemas.microsoft.com/office/powerpoint/2010/main" val="14644214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5417</TotalTime>
  <Words>1454</Words>
  <Application>Microsoft Office PowerPoint</Application>
  <PresentationFormat>Panorámica</PresentationFormat>
  <Paragraphs>144</Paragraphs>
  <Slides>24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Montserrat</vt:lpstr>
      <vt:lpstr>Montserrat ExtraBold</vt:lpstr>
      <vt:lpstr>Montserrat SemiBold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</dc:creator>
  <cp:lastModifiedBy>Esdras Palacios</cp:lastModifiedBy>
  <cp:revision>69</cp:revision>
  <dcterms:created xsi:type="dcterms:W3CDTF">2022-04-29T16:34:54Z</dcterms:created>
  <dcterms:modified xsi:type="dcterms:W3CDTF">2023-01-04T23:33:54Z</dcterms:modified>
</cp:coreProperties>
</file>